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5" r:id="rId1"/>
  </p:sldMasterIdLst>
  <p:sldIdLst>
    <p:sldId id="256" r:id="rId2"/>
    <p:sldId id="257" r:id="rId3"/>
    <p:sldId id="258" r:id="rId4"/>
    <p:sldId id="259" r:id="rId5"/>
    <p:sldId id="260" r:id="rId6"/>
    <p:sldId id="261" r:id="rId7"/>
    <p:sldId id="262" r:id="rId8"/>
    <p:sldId id="263" r:id="rId9"/>
    <p:sldId id="264" r:id="rId10"/>
    <p:sldId id="268" r:id="rId11"/>
    <p:sldId id="269" r:id="rId12"/>
    <p:sldId id="265" r:id="rId13"/>
    <p:sldId id="270" r:id="rId14"/>
    <p:sldId id="271" r:id="rId15"/>
    <p:sldId id="266"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39579-BFC7-428B-A1A2-49F5FEB575ED}" v="18" dt="2024-04-22T17:48:11.836"/>
    <p1510:client id="{FE26D50F-CA26-423F-9F94-FBECEDEFB300}" v="49" dt="2024-04-22T16:52:27.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8" d="100"/>
          <a:sy n="88" d="100"/>
        </p:scale>
        <p:origin x="255" y="57"/>
      </p:cViewPr>
      <p:guideLst/>
    </p:cSldViewPr>
  </p:slideViewPr>
  <p:notesTextViewPr>
    <p:cViewPr>
      <p:scale>
        <a:sx n="1" d="1"/>
        <a:sy n="1" d="1"/>
      </p:scale>
      <p:origin x="0" y="0"/>
    </p:cViewPr>
  </p:notesTextViewPr>
  <p:sorterViewPr>
    <p:cViewPr>
      <p:scale>
        <a:sx n="100" d="100"/>
        <a:sy n="100" d="100"/>
      </p:scale>
      <p:origin x="0" y="-10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817199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4209751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115122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247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701229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C79702-4082-4300-B170-DBABD8A12531}"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584494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C79702-4082-4300-B170-DBABD8A12531}"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60172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845278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4000143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79702-4082-4300-B170-DBABD8A12531}"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687859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79702-4082-4300-B170-DBABD8A12531}"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71035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C79702-4082-4300-B170-DBABD8A12531}"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339633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C79702-4082-4300-B170-DBABD8A12531}"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4025771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C79702-4082-4300-B170-DBABD8A12531}"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208134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79702-4082-4300-B170-DBABD8A12531}"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89368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203025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79702-4082-4300-B170-DBABD8A12531}"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BB9A96B-4DE8-4BEF-988E-7E74540539B3}" type="slidenum">
              <a:rPr lang="en-US" smtClean="0"/>
              <a:t>‹#›</a:t>
            </a:fld>
            <a:endParaRPr lang="en-US"/>
          </a:p>
        </p:txBody>
      </p:sp>
    </p:spTree>
    <p:extLst>
      <p:ext uri="{BB962C8B-B14F-4D97-AF65-F5344CB8AC3E}">
        <p14:creationId xmlns:p14="http://schemas.microsoft.com/office/powerpoint/2010/main" val="1497736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6C79702-4082-4300-B170-DBABD8A12531}" type="datetimeFigureOut">
              <a:rPr lang="en-US" smtClean="0"/>
              <a:t>4/24/2024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BB9A96B-4DE8-4BEF-988E-7E74540539B3}" type="slidenum">
              <a:rPr lang="en-US" smtClean="0"/>
              <a:t>‹#›</a:t>
            </a:fld>
            <a:endParaRPr lang="en-US"/>
          </a:p>
        </p:txBody>
      </p:sp>
    </p:spTree>
    <p:extLst>
      <p:ext uri="{BB962C8B-B14F-4D97-AF65-F5344CB8AC3E}">
        <p14:creationId xmlns:p14="http://schemas.microsoft.com/office/powerpoint/2010/main" val="2733717267"/>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gannavarapu-lalitha-sravani/Train-Ticket-Price-Prediction.gi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WjLou_0YVMo?si=O_MsRoI5q4ooTXeC"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youtu.be/KFPX0FLhscs?si=VSFVpvoKYssh3epv" TargetMode="External"/><Relationship Id="rId4" Type="http://schemas.openxmlformats.org/officeDocument/2006/relationships/hyperlink" Target="https://youtu.be/46bRwRvW0PI?si=KIchjcJvDOZkfBMq"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kaggle.com/code/umairaslam/train-ticket-price-prediction-project/inpu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A yellow ticket with a train on it&#10;&#10;Description automatically generated">
            <a:extLst>
              <a:ext uri="{FF2B5EF4-FFF2-40B4-BE49-F238E27FC236}">
                <a16:creationId xmlns:a16="http://schemas.microsoft.com/office/drawing/2014/main" id="{A19415DE-FFDB-DF44-ABA5-D660AA70425A}"/>
              </a:ext>
            </a:extLst>
          </p:cNvPr>
          <p:cNvPicPr>
            <a:picLocks noChangeAspect="1"/>
          </p:cNvPicPr>
          <p:nvPr/>
        </p:nvPicPr>
        <p:blipFill rotWithShape="1">
          <a:blip r:embed="rId3">
            <a:alphaModFix amt="35000"/>
            <a:grayscl/>
            <a:extLst>
              <a:ext uri="{28A0092B-C50C-407E-A947-70E740481C1C}">
                <a14:useLocalDpi xmlns:a14="http://schemas.microsoft.com/office/drawing/2010/main" val="0"/>
              </a:ext>
            </a:extLst>
          </a:blip>
          <a:srcRect t="14998" b="14689"/>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E824F949-43FA-474B-675C-D3FE3A001A09}"/>
              </a:ext>
            </a:extLst>
          </p:cNvPr>
          <p:cNvSpPr>
            <a:spLocks noGrp="1"/>
          </p:cNvSpPr>
          <p:nvPr>
            <p:ph type="ctrTitle"/>
          </p:nvPr>
        </p:nvSpPr>
        <p:spPr>
          <a:xfrm>
            <a:off x="1595269" y="1122363"/>
            <a:ext cx="9001462" cy="2387600"/>
          </a:xfrm>
        </p:spPr>
        <p:txBody>
          <a:bodyPr>
            <a:normAutofit/>
          </a:bodyPr>
          <a:lstStyle/>
          <a:p>
            <a:r>
              <a:rPr lang="en-IN" dirty="0"/>
              <a:t>TRAIN TICKET PRICE PREDICTION</a:t>
            </a:r>
            <a:endParaRPr lang="en-US" dirty="0"/>
          </a:p>
        </p:txBody>
      </p:sp>
    </p:spTree>
    <p:extLst>
      <p:ext uri="{BB962C8B-B14F-4D97-AF65-F5344CB8AC3E}">
        <p14:creationId xmlns:p14="http://schemas.microsoft.com/office/powerpoint/2010/main" val="20345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0122-C4F6-6A0C-7CA1-D800FB8A80D3}"/>
              </a:ext>
            </a:extLst>
          </p:cNvPr>
          <p:cNvSpPr>
            <a:spLocks noGrp="1"/>
          </p:cNvSpPr>
          <p:nvPr>
            <p:ph type="title"/>
          </p:nvPr>
        </p:nvSpPr>
        <p:spPr>
          <a:xfrm>
            <a:off x="913795" y="378373"/>
            <a:ext cx="10353761" cy="1135118"/>
          </a:xfrm>
        </p:spPr>
        <p:txBody>
          <a:bodyPr/>
          <a:lstStyle/>
          <a:p>
            <a:r>
              <a:rPr lang="en-US" dirty="0"/>
              <a:t>Analysis</a:t>
            </a:r>
          </a:p>
        </p:txBody>
      </p:sp>
      <p:pic>
        <p:nvPicPr>
          <p:cNvPr id="9" name="Content Placeholder 8" descr="A screenshot of a computer">
            <a:extLst>
              <a:ext uri="{FF2B5EF4-FFF2-40B4-BE49-F238E27FC236}">
                <a16:creationId xmlns:a16="http://schemas.microsoft.com/office/drawing/2014/main" id="{465C0110-C709-AE2E-84B5-A23B79B982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092" y="1702677"/>
            <a:ext cx="7948777" cy="4438068"/>
          </a:xfrm>
        </p:spPr>
      </p:pic>
    </p:spTree>
    <p:extLst>
      <p:ext uri="{BB962C8B-B14F-4D97-AF65-F5344CB8AC3E}">
        <p14:creationId xmlns:p14="http://schemas.microsoft.com/office/powerpoint/2010/main" val="1714322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E5DA-0BB2-00E4-FD08-A1EAFC8DB97A}"/>
              </a:ext>
            </a:extLst>
          </p:cNvPr>
          <p:cNvSpPr>
            <a:spLocks noGrp="1"/>
          </p:cNvSpPr>
          <p:nvPr>
            <p:ph type="title"/>
          </p:nvPr>
        </p:nvSpPr>
        <p:spPr>
          <a:xfrm>
            <a:off x="913795" y="359454"/>
            <a:ext cx="10353761" cy="1229711"/>
          </a:xfrm>
        </p:spPr>
        <p:txBody>
          <a:bodyPr/>
          <a:lstStyle/>
          <a:p>
            <a:r>
              <a:rPr lang="en-US" dirty="0"/>
              <a:t>ANALYSIS</a:t>
            </a:r>
          </a:p>
        </p:txBody>
      </p:sp>
      <p:pic>
        <p:nvPicPr>
          <p:cNvPr id="5" name="Content Placeholder 4" descr="A screenshot of a computer&#10;&#10;Description automatically generated">
            <a:extLst>
              <a:ext uri="{FF2B5EF4-FFF2-40B4-BE49-F238E27FC236}">
                <a16:creationId xmlns:a16="http://schemas.microsoft.com/office/drawing/2014/main" id="{73D205BA-AB3E-AEB6-7292-844538DC25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516" y="1463040"/>
            <a:ext cx="8979279" cy="5053962"/>
          </a:xfrm>
        </p:spPr>
      </p:pic>
    </p:spTree>
    <p:extLst>
      <p:ext uri="{BB962C8B-B14F-4D97-AF65-F5344CB8AC3E}">
        <p14:creationId xmlns:p14="http://schemas.microsoft.com/office/powerpoint/2010/main" val="36299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015EB-8F38-5EEA-9B3E-2EB93DF96F03}"/>
              </a:ext>
            </a:extLst>
          </p:cNvPr>
          <p:cNvPicPr>
            <a:picLocks noChangeAspect="1"/>
          </p:cNvPicPr>
          <p:nvPr/>
        </p:nvPicPr>
        <p:blipFill rotWithShape="1">
          <a:blip r:embed="rId3">
            <a:alphaModFix amt="35000"/>
          </a:blip>
          <a:srcRect t="38257" b="5509"/>
          <a:stretch/>
        </p:blipFill>
        <p:spPr>
          <a:xfrm>
            <a:off x="20" y="2030"/>
            <a:ext cx="12191980" cy="6855970"/>
          </a:xfrm>
          <a:prstGeom prst="rect">
            <a:avLst/>
          </a:prstGeom>
        </p:spPr>
      </p:pic>
      <p:sp>
        <p:nvSpPr>
          <p:cNvPr id="14" name="Rectangle 13">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22FDBFBA-BB1C-BE53-A81C-7C6E2E2C3708}"/>
              </a:ext>
            </a:extLst>
          </p:cNvPr>
          <p:cNvSpPr>
            <a:spLocks noGrp="1"/>
          </p:cNvSpPr>
          <p:nvPr>
            <p:ph type="ctrTitle"/>
          </p:nvPr>
        </p:nvSpPr>
        <p:spPr>
          <a:xfrm>
            <a:off x="913795" y="609600"/>
            <a:ext cx="10353761" cy="1326321"/>
          </a:xfrm>
        </p:spPr>
        <p:txBody>
          <a:bodyPr vert="horz" lIns="91440" tIns="45720" rIns="91440" bIns="45720" rtlCol="0" anchor="ctr">
            <a:normAutofit/>
          </a:bodyPr>
          <a:lstStyle/>
          <a:p>
            <a:r>
              <a:rPr lang="en-US" sz="3400"/>
              <a:t>MODELS TO BE USED</a:t>
            </a:r>
          </a:p>
        </p:txBody>
      </p:sp>
      <p:sp>
        <p:nvSpPr>
          <p:cNvPr id="3" name="Subtitle 2">
            <a:extLst>
              <a:ext uri="{FF2B5EF4-FFF2-40B4-BE49-F238E27FC236}">
                <a16:creationId xmlns:a16="http://schemas.microsoft.com/office/drawing/2014/main" id="{728D73ED-4A36-71FA-378B-09C95B2AF370}"/>
              </a:ext>
            </a:extLst>
          </p:cNvPr>
          <p:cNvSpPr>
            <a:spLocks noGrp="1"/>
          </p:cNvSpPr>
          <p:nvPr>
            <p:ph type="subTitle" idx="1"/>
          </p:nvPr>
        </p:nvSpPr>
        <p:spPr>
          <a:xfrm>
            <a:off x="913795" y="2324100"/>
            <a:ext cx="10353762" cy="3467100"/>
          </a:xfrm>
        </p:spPr>
        <p:txBody>
          <a:bodyPr vert="horz" lIns="91440" tIns="45720" rIns="91440" bIns="45720" rtlCol="0">
            <a:normAutofit/>
          </a:bodyPr>
          <a:lstStyle/>
          <a:p>
            <a:pPr algn="l">
              <a:lnSpc>
                <a:spcPct val="110000"/>
              </a:lnSpc>
            </a:pPr>
            <a:r>
              <a:rPr lang="en-US" dirty="0"/>
              <a:t>Linear learner: Utilized for its simplicity and interpretability, although yielding a mean squared error (MSE) of 164.69, indicating moderate predictive accuracy.</a:t>
            </a:r>
          </a:p>
          <a:p>
            <a:pPr algn="l">
              <a:lnSpc>
                <a:spcPct val="110000"/>
              </a:lnSpc>
            </a:pPr>
            <a:r>
              <a:rPr lang="en-US" dirty="0"/>
              <a:t>Random Forest Regressor: Selected for its ability to capture complex relationships in the data, resulting in a significantly lower MSE of 72.02 compared to linear regression, signifying improved predictive performance.</a:t>
            </a:r>
          </a:p>
        </p:txBody>
      </p:sp>
    </p:spTree>
    <p:extLst>
      <p:ext uri="{BB962C8B-B14F-4D97-AF65-F5344CB8AC3E}">
        <p14:creationId xmlns:p14="http://schemas.microsoft.com/office/powerpoint/2010/main" val="1782621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015EB-8F38-5EEA-9B3E-2EB93DF96F03}"/>
              </a:ext>
            </a:extLst>
          </p:cNvPr>
          <p:cNvPicPr>
            <a:picLocks noChangeAspect="1"/>
          </p:cNvPicPr>
          <p:nvPr/>
        </p:nvPicPr>
        <p:blipFill rotWithShape="1">
          <a:blip r:embed="rId3">
            <a:alphaModFix amt="35000"/>
          </a:blip>
          <a:srcRect t="38257" b="5509"/>
          <a:stretch/>
        </p:blipFill>
        <p:spPr>
          <a:xfrm>
            <a:off x="20" y="2030"/>
            <a:ext cx="12191980" cy="6855970"/>
          </a:xfrm>
          <a:prstGeom prst="rect">
            <a:avLst/>
          </a:prstGeom>
        </p:spPr>
      </p:pic>
      <p:sp>
        <p:nvSpPr>
          <p:cNvPr id="14" name="Rectangle 13">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22FDBFBA-BB1C-BE53-A81C-7C6E2E2C3708}"/>
              </a:ext>
            </a:extLst>
          </p:cNvPr>
          <p:cNvSpPr>
            <a:spLocks noGrp="1"/>
          </p:cNvSpPr>
          <p:nvPr>
            <p:ph type="ctrTitle"/>
          </p:nvPr>
        </p:nvSpPr>
        <p:spPr>
          <a:xfrm>
            <a:off x="913795" y="609600"/>
            <a:ext cx="10353761" cy="1326321"/>
          </a:xfrm>
        </p:spPr>
        <p:txBody>
          <a:bodyPr vert="horz" lIns="91440" tIns="45720" rIns="91440" bIns="45720" rtlCol="0" anchor="ctr">
            <a:normAutofit/>
          </a:bodyPr>
          <a:lstStyle/>
          <a:p>
            <a:r>
              <a:rPr lang="en-US" sz="3400" dirty="0"/>
              <a:t>Challenges Faced</a:t>
            </a:r>
          </a:p>
        </p:txBody>
      </p:sp>
      <p:sp>
        <p:nvSpPr>
          <p:cNvPr id="3" name="Subtitle 2">
            <a:extLst>
              <a:ext uri="{FF2B5EF4-FFF2-40B4-BE49-F238E27FC236}">
                <a16:creationId xmlns:a16="http://schemas.microsoft.com/office/drawing/2014/main" id="{728D73ED-4A36-71FA-378B-09C95B2AF370}"/>
              </a:ext>
            </a:extLst>
          </p:cNvPr>
          <p:cNvSpPr>
            <a:spLocks noGrp="1"/>
          </p:cNvSpPr>
          <p:nvPr>
            <p:ph type="subTitle" idx="1"/>
          </p:nvPr>
        </p:nvSpPr>
        <p:spPr>
          <a:xfrm>
            <a:off x="913795" y="2324100"/>
            <a:ext cx="10353762" cy="3467100"/>
          </a:xfrm>
        </p:spPr>
        <p:txBody>
          <a:bodyPr vert="horz" lIns="91440" tIns="45720" rIns="91440" bIns="45720" rtlCol="0">
            <a:normAutofit/>
          </a:bodyPr>
          <a:lstStyle/>
          <a:p>
            <a:pPr marL="342900" indent="-342900" algn="l">
              <a:lnSpc>
                <a:spcPct val="110000"/>
              </a:lnSpc>
              <a:buFont typeface="Arial" panose="020B0604020202020204" pitchFamily="34" charset="0"/>
              <a:buChar char="•"/>
            </a:pPr>
            <a:r>
              <a:rPr lang="en-US" dirty="0"/>
              <a:t>Feature Engineering</a:t>
            </a:r>
          </a:p>
          <a:p>
            <a:pPr marL="342900" indent="-342900" algn="l">
              <a:lnSpc>
                <a:spcPct val="110000"/>
              </a:lnSpc>
              <a:buFont typeface="Arial" panose="020B0604020202020204" pitchFamily="34" charset="0"/>
              <a:buChar char="•"/>
            </a:pPr>
            <a:r>
              <a:rPr lang="en-US" dirty="0"/>
              <a:t>Handling demand fluctuations</a:t>
            </a:r>
          </a:p>
          <a:p>
            <a:pPr marL="342900" indent="-342900" algn="l">
              <a:lnSpc>
                <a:spcPct val="110000"/>
              </a:lnSpc>
              <a:buFont typeface="Arial" panose="020B0604020202020204" pitchFamily="34" charset="0"/>
              <a:buChar char="•"/>
            </a:pPr>
            <a:r>
              <a:rPr lang="en-US" dirty="0"/>
              <a:t>Route Complexity</a:t>
            </a:r>
          </a:p>
          <a:p>
            <a:pPr marL="342900" indent="-342900" algn="l">
              <a:lnSpc>
                <a:spcPct val="110000"/>
              </a:lnSpc>
              <a:buFont typeface="Arial" panose="020B0604020202020204" pitchFamily="34" charset="0"/>
              <a:buChar char="•"/>
            </a:pPr>
            <a:r>
              <a:rPr lang="en-US" dirty="0"/>
              <a:t>Model selection</a:t>
            </a:r>
          </a:p>
          <a:p>
            <a:pPr marL="342900" indent="-342900" algn="l">
              <a:lnSpc>
                <a:spcPct val="110000"/>
              </a:lnSpc>
              <a:buFont typeface="Arial" panose="020B0604020202020204" pitchFamily="34" charset="0"/>
              <a:buChar char="•"/>
            </a:pPr>
            <a:endParaRPr lang="en-US" dirty="0"/>
          </a:p>
        </p:txBody>
      </p:sp>
    </p:spTree>
    <p:extLst>
      <p:ext uri="{BB962C8B-B14F-4D97-AF65-F5344CB8AC3E}">
        <p14:creationId xmlns:p14="http://schemas.microsoft.com/office/powerpoint/2010/main" val="161597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50498-9E91-66B5-78C7-A3A81F7F9AEA}"/>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28FF9F18-F5F1-3A4D-C759-E0F25556FA81}"/>
              </a:ext>
            </a:extLst>
          </p:cNvPr>
          <p:cNvSpPr>
            <a:spLocks noGrp="1"/>
          </p:cNvSpPr>
          <p:nvPr>
            <p:ph idx="1"/>
          </p:nvPr>
        </p:nvSpPr>
        <p:spPr/>
        <p:txBody>
          <a:bodyPr>
            <a:normAutofit/>
          </a:bodyPr>
          <a:lstStyle/>
          <a:p>
            <a:r>
              <a:rPr lang="en-US" sz="3200" dirty="0"/>
              <a:t>LINK : </a:t>
            </a:r>
            <a:r>
              <a:rPr lang="en-US" sz="3200" dirty="0">
                <a:hlinkClick r:id="rId2"/>
              </a:rPr>
              <a:t>https://github.com/gannavarapu-lalitha-sravani/Train-Ticket-Price-Prediction.git</a:t>
            </a:r>
            <a:endParaRPr lang="en-US" sz="3200" dirty="0"/>
          </a:p>
        </p:txBody>
      </p:sp>
    </p:spTree>
    <p:extLst>
      <p:ext uri="{BB962C8B-B14F-4D97-AF65-F5344CB8AC3E}">
        <p14:creationId xmlns:p14="http://schemas.microsoft.com/office/powerpoint/2010/main" val="342161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93AA8-0835-7B8C-098B-61A093625794}"/>
              </a:ext>
            </a:extLst>
          </p:cNvPr>
          <p:cNvSpPr>
            <a:spLocks noGrp="1"/>
          </p:cNvSpPr>
          <p:nvPr>
            <p:ph type="ctrTitle"/>
          </p:nvPr>
        </p:nvSpPr>
        <p:spPr>
          <a:xfrm>
            <a:off x="913796" y="927100"/>
            <a:ext cx="3418766" cy="4616450"/>
          </a:xfrm>
        </p:spPr>
        <p:txBody>
          <a:bodyPr vert="horz" lIns="91440" tIns="45720" rIns="91440" bIns="45720" rtlCol="0" anchor="ctr">
            <a:normAutofit/>
          </a:bodyPr>
          <a:lstStyle/>
          <a:p>
            <a:r>
              <a:rPr lang="en-US" sz="3400"/>
              <a:t>references</a:t>
            </a:r>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E5C5F92-CC0B-F10A-6266-43C48B0F63DD}"/>
              </a:ext>
            </a:extLst>
          </p:cNvPr>
          <p:cNvSpPr>
            <a:spLocks noGrp="1"/>
          </p:cNvSpPr>
          <p:nvPr>
            <p:ph type="subTitle" idx="1"/>
          </p:nvPr>
        </p:nvSpPr>
        <p:spPr>
          <a:xfrm>
            <a:off x="4976029" y="971549"/>
            <a:ext cx="6291528" cy="4616450"/>
          </a:xfrm>
        </p:spPr>
        <p:txBody>
          <a:bodyPr vert="horz" lIns="91440" tIns="45720" rIns="91440" bIns="45720" rtlCol="0" anchor="ctr">
            <a:normAutofit/>
          </a:bodyPr>
          <a:lstStyle/>
          <a:p>
            <a:pPr marL="342900" indent="-228600" algn="l">
              <a:buFont typeface="Arial" panose="020B0604020202020204" pitchFamily="34" charset="0"/>
              <a:buChar char="•"/>
            </a:pPr>
            <a:r>
              <a:rPr lang="en-US" dirty="0">
                <a:hlinkClick r:id="rId3"/>
              </a:rPr>
              <a:t>https://youtu.be/WjLou_0YVMo?si=O_MsRoI5q4ooTXeC</a:t>
            </a:r>
            <a:endParaRPr lang="en-US"/>
          </a:p>
          <a:p>
            <a:pPr marL="342900" indent="-228600" algn="l">
              <a:buFont typeface="Arial" panose="020B0604020202020204" pitchFamily="34" charset="0"/>
              <a:buChar char="•"/>
            </a:pPr>
            <a:endParaRPr lang="en-US"/>
          </a:p>
          <a:p>
            <a:pPr marL="342900" indent="-228600" algn="l">
              <a:buFont typeface="Arial" panose="020B0604020202020204" pitchFamily="34" charset="0"/>
              <a:buChar char="•"/>
            </a:pPr>
            <a:r>
              <a:rPr lang="en-US" dirty="0">
                <a:hlinkClick r:id="rId4"/>
              </a:rPr>
              <a:t>https://youtu.be/46bRwRvW0PI?si=KIchjcJvDOZkfBMq</a:t>
            </a:r>
            <a:endParaRPr lang="en-US"/>
          </a:p>
          <a:p>
            <a:pPr marL="342900" indent="-228600" algn="l">
              <a:buFont typeface="Arial" panose="020B0604020202020204" pitchFamily="34" charset="0"/>
              <a:buChar char="•"/>
            </a:pPr>
            <a:endParaRPr lang="en-US"/>
          </a:p>
          <a:p>
            <a:pPr marL="342900" indent="-228600" algn="l">
              <a:buFont typeface="Arial" panose="020B0604020202020204" pitchFamily="34" charset="0"/>
              <a:buChar char="•"/>
            </a:pPr>
            <a:r>
              <a:rPr lang="en-US" dirty="0">
                <a:hlinkClick r:id="rId5"/>
              </a:rPr>
              <a:t>https://youtu.be/KFPX0FLhscs?si=VSFVpvoKYssh3epv</a:t>
            </a: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30283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Subtitle 2">
            <a:extLst>
              <a:ext uri="{FF2B5EF4-FFF2-40B4-BE49-F238E27FC236}">
                <a16:creationId xmlns:a16="http://schemas.microsoft.com/office/drawing/2014/main" id="{05132C7D-CFA6-22F3-23EB-5FC12FBCFC3D}"/>
              </a:ext>
            </a:extLst>
          </p:cNvPr>
          <p:cNvSpPr>
            <a:spLocks noGrp="1"/>
          </p:cNvSpPr>
          <p:nvPr>
            <p:ph type="subTitle" idx="1"/>
          </p:nvPr>
        </p:nvSpPr>
        <p:spPr>
          <a:xfrm>
            <a:off x="1595269" y="2427890"/>
            <a:ext cx="9001462" cy="1898168"/>
          </a:xfrm>
        </p:spPr>
        <p:txBody>
          <a:bodyPr>
            <a:normAutofit/>
          </a:bodyPr>
          <a:lstStyle/>
          <a:p>
            <a:endParaRPr lang="en-US" dirty="0"/>
          </a:p>
          <a:p>
            <a:r>
              <a:rPr lang="en-US" sz="4000" b="1" dirty="0"/>
              <a:t>Thank You and Have a Safe Train!</a:t>
            </a:r>
          </a:p>
        </p:txBody>
      </p:sp>
    </p:spTree>
    <p:extLst>
      <p:ext uri="{BB962C8B-B14F-4D97-AF65-F5344CB8AC3E}">
        <p14:creationId xmlns:p14="http://schemas.microsoft.com/office/powerpoint/2010/main" val="177070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6BFC9-3DD4-0D84-4B75-476A77C938AE}"/>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3400" dirty="0"/>
              <a:t>TEAM 11</a:t>
            </a:r>
          </a:p>
        </p:txBody>
      </p:sp>
      <p:sp>
        <p:nvSpPr>
          <p:cNvPr id="21" name="Rectangle 20">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BF7BB5F-9E22-E293-6873-2084B96B6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73445" y="2325478"/>
            <a:ext cx="1929782" cy="2207043"/>
          </a:xfrm>
          <a:prstGeom prst="rect">
            <a:avLst/>
          </a:prstGeom>
        </p:spPr>
      </p:pic>
      <p:pic>
        <p:nvPicPr>
          <p:cNvPr id="8" name="Picture 7">
            <a:extLst>
              <a:ext uri="{FF2B5EF4-FFF2-40B4-BE49-F238E27FC236}">
                <a16:creationId xmlns:a16="http://schemas.microsoft.com/office/drawing/2014/main" id="{5588D4D9-2FCD-14AD-267B-4A0D0F417D69}"/>
              </a:ext>
            </a:extLst>
          </p:cNvPr>
          <p:cNvPicPr>
            <a:picLocks noChangeAspect="1"/>
          </p:cNvPicPr>
          <p:nvPr/>
        </p:nvPicPr>
        <p:blipFill>
          <a:blip r:embed="rId4">
            <a:extLst>
              <a:ext uri="{28A0092B-C50C-407E-A947-70E740481C1C}">
                <a14:useLocalDpi xmlns:a14="http://schemas.microsoft.com/office/drawing/2010/main" val="0"/>
              </a:ext>
            </a:extLst>
          </a:blip>
          <a:srcRect l="7218" r="7218"/>
          <a:stretch/>
        </p:blipFill>
        <p:spPr>
          <a:xfrm>
            <a:off x="990600" y="2308780"/>
            <a:ext cx="1921507" cy="2245719"/>
          </a:xfrm>
          <a:prstGeom prst="rect">
            <a:avLst/>
          </a:prstGeom>
        </p:spPr>
      </p:pic>
      <p:pic>
        <p:nvPicPr>
          <p:cNvPr id="10" name="Picture 9">
            <a:extLst>
              <a:ext uri="{FF2B5EF4-FFF2-40B4-BE49-F238E27FC236}">
                <a16:creationId xmlns:a16="http://schemas.microsoft.com/office/drawing/2014/main" id="{7E46A97A-BCA5-09D9-7D02-669533860C78}"/>
              </a:ext>
            </a:extLst>
          </p:cNvPr>
          <p:cNvPicPr>
            <a:picLocks noChangeAspect="1"/>
          </p:cNvPicPr>
          <p:nvPr/>
        </p:nvPicPr>
        <p:blipFill>
          <a:blip r:embed="rId5">
            <a:extLst>
              <a:ext uri="{28A0092B-C50C-407E-A947-70E740481C1C}">
                <a14:useLocalDpi xmlns:a14="http://schemas.microsoft.com/office/drawing/2010/main" val="0"/>
              </a:ext>
            </a:extLst>
          </a:blip>
          <a:srcRect t="4055" b="4055"/>
          <a:stretch/>
        </p:blipFill>
        <p:spPr>
          <a:xfrm>
            <a:off x="3902707" y="2263835"/>
            <a:ext cx="2084529" cy="2345094"/>
          </a:xfrm>
          <a:prstGeom prst="rect">
            <a:avLst/>
          </a:prstGeom>
        </p:spPr>
      </p:pic>
      <p:pic>
        <p:nvPicPr>
          <p:cNvPr id="12" name="Picture 11">
            <a:extLst>
              <a:ext uri="{FF2B5EF4-FFF2-40B4-BE49-F238E27FC236}">
                <a16:creationId xmlns:a16="http://schemas.microsoft.com/office/drawing/2014/main" id="{974F9F94-925F-7492-A5A8-23CC39D2ECDD}"/>
              </a:ext>
            </a:extLst>
          </p:cNvPr>
          <p:cNvPicPr>
            <a:picLocks noChangeAspect="1"/>
          </p:cNvPicPr>
          <p:nvPr/>
        </p:nvPicPr>
        <p:blipFill>
          <a:blip r:embed="rId6">
            <a:extLst>
              <a:ext uri="{28A0092B-C50C-407E-A947-70E740481C1C}">
                <a14:useLocalDpi xmlns:a14="http://schemas.microsoft.com/office/drawing/2010/main" val="0"/>
              </a:ext>
            </a:extLst>
          </a:blip>
          <a:srcRect t="13105" b="13105"/>
          <a:stretch/>
        </p:blipFill>
        <p:spPr>
          <a:xfrm>
            <a:off x="6763475" y="2301234"/>
            <a:ext cx="2014447" cy="2300149"/>
          </a:xfrm>
          <a:prstGeom prst="rect">
            <a:avLst/>
          </a:prstGeom>
        </p:spPr>
      </p:pic>
      <p:graphicFrame>
        <p:nvGraphicFramePr>
          <p:cNvPr id="13" name="Table 12">
            <a:extLst>
              <a:ext uri="{FF2B5EF4-FFF2-40B4-BE49-F238E27FC236}">
                <a16:creationId xmlns:a16="http://schemas.microsoft.com/office/drawing/2014/main" id="{C5B91A12-8770-0732-A5DC-A0046A12DD80}"/>
              </a:ext>
            </a:extLst>
          </p:cNvPr>
          <p:cNvGraphicFramePr>
            <a:graphicFrameLocks noGrp="1"/>
          </p:cNvGraphicFramePr>
          <p:nvPr>
            <p:extLst>
              <p:ext uri="{D42A27DB-BD31-4B8C-83A1-F6EECF244321}">
                <p14:modId xmlns:p14="http://schemas.microsoft.com/office/powerpoint/2010/main" val="3927110225"/>
              </p:ext>
            </p:extLst>
          </p:nvPr>
        </p:nvGraphicFramePr>
        <p:xfrm>
          <a:off x="806756" y="4870045"/>
          <a:ext cx="2268998" cy="1229616"/>
        </p:xfrm>
        <a:graphic>
          <a:graphicData uri="http://schemas.openxmlformats.org/drawingml/2006/table">
            <a:tbl>
              <a:tblPr firstRow="1" bandRow="1">
                <a:tableStyleId>{5C22544A-7EE6-4342-B048-85BDC9FD1C3A}</a:tableStyleId>
              </a:tblPr>
              <a:tblGrid>
                <a:gridCol w="2268998">
                  <a:extLst>
                    <a:ext uri="{9D8B030D-6E8A-4147-A177-3AD203B41FA5}">
                      <a16:colId xmlns:a16="http://schemas.microsoft.com/office/drawing/2014/main" val="25536858"/>
                    </a:ext>
                  </a:extLst>
                </a:gridCol>
              </a:tblGrid>
              <a:tr h="670262">
                <a:tc>
                  <a:txBody>
                    <a:bodyPr/>
                    <a:lstStyle/>
                    <a:p>
                      <a:pPr algn="ctr"/>
                      <a:r>
                        <a:rPr lang="en-US" dirty="0"/>
                        <a:t>Lalitha </a:t>
                      </a:r>
                      <a:r>
                        <a:rPr lang="en-US" dirty="0" err="1"/>
                        <a:t>Sravani</a:t>
                      </a:r>
                      <a:endParaRPr lang="en-US" dirty="0"/>
                    </a:p>
                    <a:p>
                      <a:pPr algn="ctr"/>
                      <a:r>
                        <a:rPr lang="en-US" dirty="0" err="1"/>
                        <a:t>Gannavarapu</a:t>
                      </a:r>
                      <a:endParaRPr lang="en-US" dirty="0"/>
                    </a:p>
                  </a:txBody>
                  <a:tcPr/>
                </a:tc>
                <a:extLst>
                  <a:ext uri="{0D108BD9-81ED-4DB2-BD59-A6C34878D82A}">
                    <a16:rowId xmlns:a16="http://schemas.microsoft.com/office/drawing/2014/main" val="1819111933"/>
                  </a:ext>
                </a:extLst>
              </a:tr>
              <a:tr h="559354">
                <a:tc>
                  <a:txBody>
                    <a:bodyPr/>
                    <a:lstStyle/>
                    <a:p>
                      <a:pPr algn="ctr"/>
                      <a:r>
                        <a:rPr lang="en-IN" dirty="0"/>
                        <a:t>Data Analyst</a:t>
                      </a:r>
                      <a:endParaRPr lang="en-US" dirty="0"/>
                    </a:p>
                  </a:txBody>
                  <a:tcPr/>
                </a:tc>
                <a:extLst>
                  <a:ext uri="{0D108BD9-81ED-4DB2-BD59-A6C34878D82A}">
                    <a16:rowId xmlns:a16="http://schemas.microsoft.com/office/drawing/2014/main" val="1581380742"/>
                  </a:ext>
                </a:extLst>
              </a:tr>
            </a:tbl>
          </a:graphicData>
        </a:graphic>
      </p:graphicFrame>
      <p:graphicFrame>
        <p:nvGraphicFramePr>
          <p:cNvPr id="14" name="Table 13">
            <a:extLst>
              <a:ext uri="{FF2B5EF4-FFF2-40B4-BE49-F238E27FC236}">
                <a16:creationId xmlns:a16="http://schemas.microsoft.com/office/drawing/2014/main" id="{4A8FEF0E-1ABF-7D67-ECD8-DFC5B2143987}"/>
              </a:ext>
            </a:extLst>
          </p:cNvPr>
          <p:cNvGraphicFramePr>
            <a:graphicFrameLocks noGrp="1"/>
          </p:cNvGraphicFramePr>
          <p:nvPr>
            <p:extLst>
              <p:ext uri="{D42A27DB-BD31-4B8C-83A1-F6EECF244321}">
                <p14:modId xmlns:p14="http://schemas.microsoft.com/office/powerpoint/2010/main" val="3563079806"/>
              </p:ext>
            </p:extLst>
          </p:nvPr>
        </p:nvGraphicFramePr>
        <p:xfrm>
          <a:off x="6636199" y="4862537"/>
          <a:ext cx="2268998" cy="1229616"/>
        </p:xfrm>
        <a:graphic>
          <a:graphicData uri="http://schemas.openxmlformats.org/drawingml/2006/table">
            <a:tbl>
              <a:tblPr firstRow="1" bandRow="1">
                <a:tableStyleId>{5C22544A-7EE6-4342-B048-85BDC9FD1C3A}</a:tableStyleId>
              </a:tblPr>
              <a:tblGrid>
                <a:gridCol w="2268998">
                  <a:extLst>
                    <a:ext uri="{9D8B030D-6E8A-4147-A177-3AD203B41FA5}">
                      <a16:colId xmlns:a16="http://schemas.microsoft.com/office/drawing/2014/main" val="2624520725"/>
                    </a:ext>
                  </a:extLst>
                </a:gridCol>
              </a:tblGrid>
              <a:tr h="541825">
                <a:tc>
                  <a:txBody>
                    <a:bodyPr/>
                    <a:lstStyle/>
                    <a:p>
                      <a:pPr algn="ctr"/>
                      <a:r>
                        <a:rPr lang="en-IN" dirty="0"/>
                        <a:t>Apurva </a:t>
                      </a:r>
                      <a:r>
                        <a:rPr lang="en-IN" dirty="0" err="1"/>
                        <a:t>Ravikar</a:t>
                      </a:r>
                      <a:endParaRPr lang="en-US" dirty="0"/>
                    </a:p>
                  </a:txBody>
                  <a:tcPr/>
                </a:tc>
                <a:extLst>
                  <a:ext uri="{0D108BD9-81ED-4DB2-BD59-A6C34878D82A}">
                    <a16:rowId xmlns:a16="http://schemas.microsoft.com/office/drawing/2014/main" val="724768285"/>
                  </a:ext>
                </a:extLst>
              </a:tr>
              <a:tr h="687791">
                <a:tc>
                  <a:txBody>
                    <a:bodyPr/>
                    <a:lstStyle/>
                    <a:p>
                      <a:pPr algn="ctr"/>
                      <a:r>
                        <a:rPr lang="en-IN" dirty="0"/>
                        <a:t>Data Preprocessor</a:t>
                      </a:r>
                      <a:endParaRPr lang="en-US" dirty="0"/>
                    </a:p>
                  </a:txBody>
                  <a:tcPr/>
                </a:tc>
                <a:extLst>
                  <a:ext uri="{0D108BD9-81ED-4DB2-BD59-A6C34878D82A}">
                    <a16:rowId xmlns:a16="http://schemas.microsoft.com/office/drawing/2014/main" val="4087980864"/>
                  </a:ext>
                </a:extLst>
              </a:tr>
            </a:tbl>
          </a:graphicData>
        </a:graphic>
      </p:graphicFrame>
      <p:graphicFrame>
        <p:nvGraphicFramePr>
          <p:cNvPr id="15" name="Table 14">
            <a:extLst>
              <a:ext uri="{FF2B5EF4-FFF2-40B4-BE49-F238E27FC236}">
                <a16:creationId xmlns:a16="http://schemas.microsoft.com/office/drawing/2014/main" id="{DA666885-5210-2791-E9D5-93D58653204C}"/>
              </a:ext>
            </a:extLst>
          </p:cNvPr>
          <p:cNvGraphicFramePr>
            <a:graphicFrameLocks noGrp="1"/>
          </p:cNvGraphicFramePr>
          <p:nvPr>
            <p:extLst>
              <p:ext uri="{D42A27DB-BD31-4B8C-83A1-F6EECF244321}">
                <p14:modId xmlns:p14="http://schemas.microsoft.com/office/powerpoint/2010/main" val="2586767999"/>
              </p:ext>
            </p:extLst>
          </p:nvPr>
        </p:nvGraphicFramePr>
        <p:xfrm>
          <a:off x="3876779" y="4870045"/>
          <a:ext cx="2219221" cy="1323944"/>
        </p:xfrm>
        <a:graphic>
          <a:graphicData uri="http://schemas.openxmlformats.org/drawingml/2006/table">
            <a:tbl>
              <a:tblPr firstRow="1" bandRow="1">
                <a:tableStyleId>{5C22544A-7EE6-4342-B048-85BDC9FD1C3A}</a:tableStyleId>
              </a:tblPr>
              <a:tblGrid>
                <a:gridCol w="2219221">
                  <a:extLst>
                    <a:ext uri="{9D8B030D-6E8A-4147-A177-3AD203B41FA5}">
                      <a16:colId xmlns:a16="http://schemas.microsoft.com/office/drawing/2014/main" val="2624520725"/>
                    </a:ext>
                  </a:extLst>
                </a:gridCol>
              </a:tblGrid>
              <a:tr h="683864">
                <a:tc>
                  <a:txBody>
                    <a:bodyPr/>
                    <a:lstStyle/>
                    <a:p>
                      <a:pPr algn="ctr"/>
                      <a:r>
                        <a:rPr lang="en-IN" dirty="0"/>
                        <a:t>Bhavana Yelisetti</a:t>
                      </a:r>
                      <a:endParaRPr lang="en-US" dirty="0"/>
                    </a:p>
                  </a:txBody>
                  <a:tcPr/>
                </a:tc>
                <a:extLst>
                  <a:ext uri="{0D108BD9-81ED-4DB2-BD59-A6C34878D82A}">
                    <a16:rowId xmlns:a16="http://schemas.microsoft.com/office/drawing/2014/main" val="724768285"/>
                  </a:ext>
                </a:extLst>
              </a:tr>
              <a:tr h="545752">
                <a:tc>
                  <a:txBody>
                    <a:bodyPr/>
                    <a:lstStyle/>
                    <a:p>
                      <a:pPr algn="ctr"/>
                      <a:r>
                        <a:rPr lang="en-IN" dirty="0"/>
                        <a:t>Machine Learning Engineer</a:t>
                      </a:r>
                      <a:endParaRPr lang="en-US" dirty="0"/>
                    </a:p>
                  </a:txBody>
                  <a:tcPr/>
                </a:tc>
                <a:extLst>
                  <a:ext uri="{0D108BD9-81ED-4DB2-BD59-A6C34878D82A}">
                    <a16:rowId xmlns:a16="http://schemas.microsoft.com/office/drawing/2014/main" val="4087980864"/>
                  </a:ext>
                </a:extLst>
              </a:tr>
            </a:tbl>
          </a:graphicData>
        </a:graphic>
      </p:graphicFrame>
      <p:graphicFrame>
        <p:nvGraphicFramePr>
          <p:cNvPr id="16" name="Table 15">
            <a:extLst>
              <a:ext uri="{FF2B5EF4-FFF2-40B4-BE49-F238E27FC236}">
                <a16:creationId xmlns:a16="http://schemas.microsoft.com/office/drawing/2014/main" id="{802B750F-4F49-3BC3-97FF-907AA5E483C5}"/>
              </a:ext>
            </a:extLst>
          </p:cNvPr>
          <p:cNvGraphicFramePr>
            <a:graphicFrameLocks noGrp="1"/>
          </p:cNvGraphicFramePr>
          <p:nvPr>
            <p:extLst>
              <p:ext uri="{D42A27DB-BD31-4B8C-83A1-F6EECF244321}">
                <p14:modId xmlns:p14="http://schemas.microsoft.com/office/powerpoint/2010/main" val="3321795769"/>
              </p:ext>
            </p:extLst>
          </p:nvPr>
        </p:nvGraphicFramePr>
        <p:xfrm>
          <a:off x="9554160" y="4836581"/>
          <a:ext cx="2368353" cy="1144320"/>
        </p:xfrm>
        <a:graphic>
          <a:graphicData uri="http://schemas.openxmlformats.org/drawingml/2006/table">
            <a:tbl>
              <a:tblPr firstRow="1" bandRow="1">
                <a:tableStyleId>{5C22544A-7EE6-4342-B048-85BDC9FD1C3A}</a:tableStyleId>
              </a:tblPr>
              <a:tblGrid>
                <a:gridCol w="2368353">
                  <a:extLst>
                    <a:ext uri="{9D8B030D-6E8A-4147-A177-3AD203B41FA5}">
                      <a16:colId xmlns:a16="http://schemas.microsoft.com/office/drawing/2014/main" val="2624520725"/>
                    </a:ext>
                  </a:extLst>
                </a:gridCol>
              </a:tblGrid>
              <a:tr h="641448">
                <a:tc>
                  <a:txBody>
                    <a:bodyPr/>
                    <a:lstStyle/>
                    <a:p>
                      <a:pPr algn="ctr"/>
                      <a:r>
                        <a:rPr lang="en-IN" dirty="0"/>
                        <a:t>Kavita </a:t>
                      </a:r>
                      <a:r>
                        <a:rPr lang="en-IN" dirty="0" err="1"/>
                        <a:t>Madiraju</a:t>
                      </a:r>
                      <a:endParaRPr lang="en-US" dirty="0"/>
                    </a:p>
                  </a:txBody>
                  <a:tcPr/>
                </a:tc>
                <a:extLst>
                  <a:ext uri="{0D108BD9-81ED-4DB2-BD59-A6C34878D82A}">
                    <a16:rowId xmlns:a16="http://schemas.microsoft.com/office/drawing/2014/main" val="724768285"/>
                  </a:ext>
                </a:extLst>
              </a:tr>
              <a:tr h="502872">
                <a:tc>
                  <a:txBody>
                    <a:bodyPr/>
                    <a:lstStyle/>
                    <a:p>
                      <a:pPr algn="ctr"/>
                      <a:r>
                        <a:rPr lang="en-IN" dirty="0"/>
                        <a:t>Data Engineer</a:t>
                      </a:r>
                      <a:endParaRPr lang="en-US" dirty="0"/>
                    </a:p>
                  </a:txBody>
                  <a:tcPr/>
                </a:tc>
                <a:extLst>
                  <a:ext uri="{0D108BD9-81ED-4DB2-BD59-A6C34878D82A}">
                    <a16:rowId xmlns:a16="http://schemas.microsoft.com/office/drawing/2014/main" val="4087980864"/>
                  </a:ext>
                </a:extLst>
              </a:tr>
            </a:tbl>
          </a:graphicData>
        </a:graphic>
      </p:graphicFrame>
    </p:spTree>
    <p:extLst>
      <p:ext uri="{BB962C8B-B14F-4D97-AF65-F5344CB8AC3E}">
        <p14:creationId xmlns:p14="http://schemas.microsoft.com/office/powerpoint/2010/main" val="30892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A board game">
            <a:extLst>
              <a:ext uri="{FF2B5EF4-FFF2-40B4-BE49-F238E27FC236}">
                <a16:creationId xmlns:a16="http://schemas.microsoft.com/office/drawing/2014/main" id="{80CDC3F7-3011-DEBC-7DE6-F4827BF931C8}"/>
              </a:ext>
            </a:extLst>
          </p:cNvPr>
          <p:cNvPicPr>
            <a:picLocks noChangeAspect="1"/>
          </p:cNvPicPr>
          <p:nvPr/>
        </p:nvPicPr>
        <p:blipFill rotWithShape="1">
          <a:blip r:embed="rId3">
            <a:alphaModFix amt="35000"/>
          </a:blip>
          <a:srcRect t="12349" b="3406"/>
          <a:stretch/>
        </p:blipFill>
        <p:spPr>
          <a:xfrm>
            <a:off x="20" y="2030"/>
            <a:ext cx="12191980" cy="6855970"/>
          </a:xfrm>
          <a:prstGeom prst="rect">
            <a:avLst/>
          </a:prstGeom>
        </p:spPr>
      </p:pic>
      <p:sp>
        <p:nvSpPr>
          <p:cNvPr id="14" name="Rectangle 13">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3B46325-785D-2139-8369-145FF511753A}"/>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3400"/>
              <a:t>INTRODUCTION</a:t>
            </a:r>
          </a:p>
        </p:txBody>
      </p:sp>
      <p:sp>
        <p:nvSpPr>
          <p:cNvPr id="3" name="Content Placeholder 2">
            <a:extLst>
              <a:ext uri="{FF2B5EF4-FFF2-40B4-BE49-F238E27FC236}">
                <a16:creationId xmlns:a16="http://schemas.microsoft.com/office/drawing/2014/main" id="{B5336FFD-1C2B-C24D-3223-CB03559CD528}"/>
              </a:ext>
            </a:extLst>
          </p:cNvPr>
          <p:cNvSpPr>
            <a:spLocks noGrp="1"/>
          </p:cNvSpPr>
          <p:nvPr>
            <p:ph idx="1"/>
          </p:nvPr>
        </p:nvSpPr>
        <p:spPr>
          <a:xfrm>
            <a:off x="913795" y="2096064"/>
            <a:ext cx="10353762" cy="3695136"/>
          </a:xfrm>
        </p:spPr>
        <p:txBody>
          <a:bodyPr vert="horz" lIns="91440" tIns="45720" rIns="91440" bIns="45720" rtlCol="0">
            <a:normAutofit/>
          </a:bodyPr>
          <a:lstStyle/>
          <a:p>
            <a:pPr marL="0"/>
            <a:r>
              <a:rPr lang="en-US" sz="2400" b="0" i="0" dirty="0"/>
              <a:t>In today's ever-changing transportation landscape, accurately predicting train ticket prices is vital for providing efficient and cost-effective travel solutions. The complexity of factors such as demand and varied routes poses challenges for traditional pricing models. A successful prediction model ensures fair pricing for passengers, allowing railway companies to optimize revenue and enhance overall service quality.</a:t>
            </a:r>
            <a:endParaRPr lang="en-US" sz="2400" dirty="0"/>
          </a:p>
        </p:txBody>
      </p:sp>
    </p:spTree>
    <p:extLst>
      <p:ext uri="{BB962C8B-B14F-4D97-AF65-F5344CB8AC3E}">
        <p14:creationId xmlns:p14="http://schemas.microsoft.com/office/powerpoint/2010/main" val="2181669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A ladder in the desert">
            <a:extLst>
              <a:ext uri="{FF2B5EF4-FFF2-40B4-BE49-F238E27FC236}">
                <a16:creationId xmlns:a16="http://schemas.microsoft.com/office/drawing/2014/main" id="{AE7A0588-911B-961E-6034-8602D7C0BC29}"/>
              </a:ext>
            </a:extLst>
          </p:cNvPr>
          <p:cNvPicPr>
            <a:picLocks noChangeAspect="1"/>
          </p:cNvPicPr>
          <p:nvPr/>
        </p:nvPicPr>
        <p:blipFill rotWithShape="1">
          <a:blip r:embed="rId3"/>
          <a:srcRect b="15755"/>
          <a:stretch/>
        </p:blipFill>
        <p:spPr>
          <a:xfrm>
            <a:off x="6326" y="27254"/>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DAC0B-BCCC-B3C0-BC08-8AB487B0684D}"/>
              </a:ext>
            </a:extLst>
          </p:cNvPr>
          <p:cNvSpPr>
            <a:spLocks noGrp="1"/>
          </p:cNvSpPr>
          <p:nvPr>
            <p:ph type="ctrTitle"/>
          </p:nvPr>
        </p:nvSpPr>
        <p:spPr>
          <a:xfrm>
            <a:off x="1595269" y="1122363"/>
            <a:ext cx="9001462" cy="879475"/>
          </a:xfrm>
        </p:spPr>
        <p:txBody>
          <a:bodyPr>
            <a:normAutofit/>
          </a:bodyPr>
          <a:lstStyle/>
          <a:p>
            <a:r>
              <a:rPr lang="en-IN" dirty="0"/>
              <a:t>Challenge</a:t>
            </a:r>
            <a:endParaRPr lang="en-US" dirty="0"/>
          </a:p>
        </p:txBody>
      </p:sp>
      <p:sp>
        <p:nvSpPr>
          <p:cNvPr id="3" name="Subtitle 2">
            <a:extLst>
              <a:ext uri="{FF2B5EF4-FFF2-40B4-BE49-F238E27FC236}">
                <a16:creationId xmlns:a16="http://schemas.microsoft.com/office/drawing/2014/main" id="{60F266F3-46BA-0B1A-4A12-01A589622EC6}"/>
              </a:ext>
            </a:extLst>
          </p:cNvPr>
          <p:cNvSpPr>
            <a:spLocks noGrp="1"/>
          </p:cNvSpPr>
          <p:nvPr>
            <p:ph type="subTitle" idx="1"/>
          </p:nvPr>
        </p:nvSpPr>
        <p:spPr>
          <a:xfrm>
            <a:off x="1595269" y="2390052"/>
            <a:ext cx="9421674" cy="3651294"/>
          </a:xfrm>
        </p:spPr>
        <p:txBody>
          <a:bodyPr>
            <a:noAutofit/>
          </a:bodyPr>
          <a:lstStyle/>
          <a:p>
            <a:pPr>
              <a:lnSpc>
                <a:spcPct val="110000"/>
              </a:lnSpc>
            </a:pPr>
            <a:r>
              <a:rPr lang="en-IN" sz="1800" dirty="0">
                <a:effectLst>
                  <a:outerShdw blurRad="38100" dist="38100" dir="2700000" algn="tl">
                    <a:srgbClr val="000000">
                      <a:alpha val="43137"/>
                    </a:srgbClr>
                  </a:outerShdw>
                </a:effectLst>
              </a:rPr>
              <a:t>How to predict the price of Train ticket based on certain features?</a:t>
            </a:r>
          </a:p>
          <a:p>
            <a:pPr>
              <a:lnSpc>
                <a:spcPct val="110000"/>
              </a:lnSpc>
            </a:pPr>
            <a:endParaRPr lang="en-IN" sz="1800" dirty="0">
              <a:effectLst>
                <a:outerShdw blurRad="38100" dist="38100" dir="2700000" algn="tl">
                  <a:srgbClr val="000000">
                    <a:alpha val="43137"/>
                  </a:srgbClr>
                </a:outerShdw>
              </a:effectLst>
            </a:endParaRPr>
          </a:p>
          <a:p>
            <a:pPr>
              <a:lnSpc>
                <a:spcPct val="110000"/>
              </a:lnSpc>
            </a:pPr>
            <a:r>
              <a:rPr lang="en-US" sz="1800" b="0" i="0" dirty="0">
                <a:effectLst>
                  <a:outerShdw blurRad="38100" dist="38100" dir="2700000" algn="tl">
                    <a:srgbClr val="000000">
                      <a:alpha val="43137"/>
                    </a:srgbClr>
                  </a:outerShdw>
                </a:effectLst>
              </a:rPr>
              <a:t>Train ticket prices are influenced by a multitude of factors, making them a complex and dynamic pricing challenge. However, with the power of data and machine learning, we aim to create models that provide accurate fare predictions. Challenges in this endeavor include handling the variability in demand, accounting for different travel classes and routes, and adapting to changing market dynamics. As the industry evolves, these models can play a pivotal role in optimizing pricing strategies for the benefit of both consumers and railways</a:t>
            </a:r>
            <a:endParaRPr lang="en-US" sz="1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6949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12" descr="Circular jigsaw puzzle">
            <a:extLst>
              <a:ext uri="{FF2B5EF4-FFF2-40B4-BE49-F238E27FC236}">
                <a16:creationId xmlns:a16="http://schemas.microsoft.com/office/drawing/2014/main" id="{EC6637F4-EDEA-9852-B0E6-0AE56EB579D0}"/>
              </a:ext>
            </a:extLst>
          </p:cNvPr>
          <p:cNvPicPr>
            <a:picLocks noChangeAspect="1"/>
          </p:cNvPicPr>
          <p:nvPr/>
        </p:nvPicPr>
        <p:blipFill rotWithShape="1">
          <a:blip r:embed="rId3">
            <a:alphaModFix amt="35000"/>
            <a:grayscl/>
          </a:blip>
          <a:srcRect t="979" b="14751"/>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00096C97-18AD-5345-94B6-68F4B9B9F2F2}"/>
              </a:ext>
            </a:extLst>
          </p:cNvPr>
          <p:cNvSpPr>
            <a:spLocks noGrp="1"/>
          </p:cNvSpPr>
          <p:nvPr>
            <p:ph type="ctrTitle"/>
          </p:nvPr>
        </p:nvSpPr>
        <p:spPr>
          <a:xfrm>
            <a:off x="1595269" y="1122363"/>
            <a:ext cx="9001462" cy="933460"/>
          </a:xfrm>
        </p:spPr>
        <p:txBody>
          <a:bodyPr>
            <a:normAutofit/>
          </a:bodyPr>
          <a:lstStyle/>
          <a:p>
            <a:r>
              <a:rPr lang="en-IN" dirty="0"/>
              <a:t>Solution</a:t>
            </a:r>
            <a:endParaRPr lang="en-US" dirty="0"/>
          </a:p>
        </p:txBody>
      </p:sp>
      <p:sp>
        <p:nvSpPr>
          <p:cNvPr id="3" name="Subtitle 2">
            <a:extLst>
              <a:ext uri="{FF2B5EF4-FFF2-40B4-BE49-F238E27FC236}">
                <a16:creationId xmlns:a16="http://schemas.microsoft.com/office/drawing/2014/main" id="{3A94363B-DCA8-30E3-4864-E65005D5EA24}"/>
              </a:ext>
            </a:extLst>
          </p:cNvPr>
          <p:cNvSpPr>
            <a:spLocks noGrp="1"/>
          </p:cNvSpPr>
          <p:nvPr>
            <p:ph type="subTitle" idx="1"/>
          </p:nvPr>
        </p:nvSpPr>
        <p:spPr>
          <a:xfrm>
            <a:off x="1595269" y="2852057"/>
            <a:ext cx="9001462" cy="2883579"/>
          </a:xfrm>
        </p:spPr>
        <p:txBody>
          <a:bodyPr>
            <a:normAutofit/>
          </a:bodyPr>
          <a:lstStyle/>
          <a:p>
            <a:pPr>
              <a:lnSpc>
                <a:spcPct val="110000"/>
              </a:lnSpc>
            </a:pPr>
            <a:r>
              <a:rPr lang="en-US" sz="2000" dirty="0"/>
              <a:t>Predicting train ticket prices requires a well-planned approach that incorporates data collection, transformation, feature engineering, model building, and deployment. Our solution focuses on predicting train ticket prices by analyzing key dataset columns including origin, destination, train type, price, train class, fare, and travel time. By leveraging advanced machine learning techniques and AWS infrastructure, we aim to accurately forecast ticket prices, enabling our railway company to optimize pricing strategies and enhance revenue generation effectively.</a:t>
            </a:r>
          </a:p>
        </p:txBody>
      </p:sp>
    </p:spTree>
    <p:extLst>
      <p:ext uri="{BB962C8B-B14F-4D97-AF65-F5344CB8AC3E}">
        <p14:creationId xmlns:p14="http://schemas.microsoft.com/office/powerpoint/2010/main" val="1083976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48FD-FCBA-CCFC-9F4E-8AF6DD1C0A1D}"/>
              </a:ext>
            </a:extLst>
          </p:cNvPr>
          <p:cNvSpPr>
            <a:spLocks noGrp="1"/>
          </p:cNvSpPr>
          <p:nvPr>
            <p:ph type="ctrTitle"/>
          </p:nvPr>
        </p:nvSpPr>
        <p:spPr>
          <a:xfrm>
            <a:off x="2339631" y="223767"/>
            <a:ext cx="8001000" cy="960674"/>
          </a:xfrm>
        </p:spPr>
        <p:txBody>
          <a:bodyPr>
            <a:noAutofit/>
          </a:bodyPr>
          <a:lstStyle/>
          <a:p>
            <a:r>
              <a:rPr lang="en-IN" dirty="0"/>
              <a:t>USER STORY</a:t>
            </a:r>
            <a:endParaRPr lang="en-US" dirty="0"/>
          </a:p>
        </p:txBody>
      </p:sp>
      <p:graphicFrame>
        <p:nvGraphicFramePr>
          <p:cNvPr id="7" name="Table 6">
            <a:extLst>
              <a:ext uri="{FF2B5EF4-FFF2-40B4-BE49-F238E27FC236}">
                <a16:creationId xmlns:a16="http://schemas.microsoft.com/office/drawing/2014/main" id="{A1C060BB-20A5-200E-3591-9E350EDAEDB6}"/>
              </a:ext>
            </a:extLst>
          </p:cNvPr>
          <p:cNvGraphicFramePr>
            <a:graphicFrameLocks noGrp="1"/>
          </p:cNvGraphicFramePr>
          <p:nvPr>
            <p:extLst>
              <p:ext uri="{D42A27DB-BD31-4B8C-83A1-F6EECF244321}">
                <p14:modId xmlns:p14="http://schemas.microsoft.com/office/powerpoint/2010/main" val="3926571852"/>
              </p:ext>
            </p:extLst>
          </p:nvPr>
        </p:nvGraphicFramePr>
        <p:xfrm>
          <a:off x="3889570" y="1525900"/>
          <a:ext cx="1440815" cy="1979486"/>
        </p:xfrm>
        <a:graphic>
          <a:graphicData uri="http://schemas.openxmlformats.org/drawingml/2006/table">
            <a:tbl>
              <a:tblPr firstRow="1" firstCol="1" bandRow="1">
                <a:tableStyleId>{5C22544A-7EE6-4342-B048-85BDC9FD1C3A}</a:tableStyleId>
              </a:tblPr>
              <a:tblGrid>
                <a:gridCol w="1440815">
                  <a:extLst>
                    <a:ext uri="{9D8B030D-6E8A-4147-A177-3AD203B41FA5}">
                      <a16:colId xmlns:a16="http://schemas.microsoft.com/office/drawing/2014/main" val="4166449310"/>
                    </a:ext>
                  </a:extLst>
                </a:gridCol>
              </a:tblGrid>
              <a:tr h="146240">
                <a:tc>
                  <a:txBody>
                    <a:bodyPr/>
                    <a:lstStyle/>
                    <a:p>
                      <a:pPr algn="l">
                        <a:lnSpc>
                          <a:spcPct val="107000"/>
                        </a:lnSpc>
                        <a:spcAft>
                          <a:spcPts val="800"/>
                        </a:spcAft>
                      </a:pPr>
                      <a:r>
                        <a:rPr lang="en-IN" sz="1600" kern="100" dirty="0">
                          <a:effectLst/>
                        </a:rPr>
                        <a:t>User Story</a:t>
                      </a:r>
                      <a:endParaRPr lang="en-US" sz="1600" kern="100" dirty="0">
                        <a:effectLst/>
                      </a:endParaRPr>
                    </a:p>
                    <a:p>
                      <a:pPr algn="l">
                        <a:lnSpc>
                          <a:spcPct val="107000"/>
                        </a:lnSpc>
                        <a:spcAft>
                          <a:spcPts val="800"/>
                        </a:spcAft>
                      </a:pPr>
                      <a:r>
                        <a:rPr lang="en-I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9156030"/>
                  </a:ext>
                </a:extLst>
              </a:tr>
              <a:tr h="0">
                <a:tc>
                  <a:txBody>
                    <a:bodyPr/>
                    <a:lstStyle/>
                    <a:p>
                      <a:pPr algn="l">
                        <a:lnSpc>
                          <a:spcPct val="107000"/>
                        </a:lnSpc>
                        <a:spcAft>
                          <a:spcPts val="800"/>
                        </a:spcAft>
                      </a:pPr>
                      <a:r>
                        <a:rPr lang="en-IN" sz="1200" kern="100" dirty="0">
                          <a:effectLst/>
                        </a:rPr>
                        <a:t>As a User, I should be able to book a train ticket that meets all my requirements</a:t>
                      </a:r>
                      <a:endParaRPr lang="en-US" sz="1200" kern="100" dirty="0">
                        <a:effectLst/>
                      </a:endParaRPr>
                    </a:p>
                    <a:p>
                      <a:pPr algn="l">
                        <a:lnSpc>
                          <a:spcPct val="107000"/>
                        </a:lnSpc>
                        <a:spcAft>
                          <a:spcPts val="800"/>
                        </a:spcAft>
                      </a:pPr>
                      <a:r>
                        <a:rPr lang="en-I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9881418"/>
                  </a:ext>
                </a:extLst>
              </a:tr>
            </a:tbl>
          </a:graphicData>
        </a:graphic>
      </p:graphicFrame>
      <p:graphicFrame>
        <p:nvGraphicFramePr>
          <p:cNvPr id="8" name="Table 7">
            <a:extLst>
              <a:ext uri="{FF2B5EF4-FFF2-40B4-BE49-F238E27FC236}">
                <a16:creationId xmlns:a16="http://schemas.microsoft.com/office/drawing/2014/main" id="{024D9B66-3163-6A49-C490-1A254FB2F6D0}"/>
              </a:ext>
            </a:extLst>
          </p:cNvPr>
          <p:cNvGraphicFramePr>
            <a:graphicFrameLocks noGrp="1"/>
          </p:cNvGraphicFramePr>
          <p:nvPr>
            <p:extLst>
              <p:ext uri="{D42A27DB-BD31-4B8C-83A1-F6EECF244321}">
                <p14:modId xmlns:p14="http://schemas.microsoft.com/office/powerpoint/2010/main" val="426128894"/>
              </p:ext>
            </p:extLst>
          </p:nvPr>
        </p:nvGraphicFramePr>
        <p:xfrm>
          <a:off x="643688" y="2289808"/>
          <a:ext cx="2288209" cy="370840"/>
        </p:xfrm>
        <a:graphic>
          <a:graphicData uri="http://schemas.openxmlformats.org/drawingml/2006/table">
            <a:tbl>
              <a:tblPr firstRow="1" bandRow="1">
                <a:tableStyleId>{5C22544A-7EE6-4342-B048-85BDC9FD1C3A}</a:tableStyleId>
              </a:tblPr>
              <a:tblGrid>
                <a:gridCol w="2288209">
                  <a:extLst>
                    <a:ext uri="{9D8B030D-6E8A-4147-A177-3AD203B41FA5}">
                      <a16:colId xmlns:a16="http://schemas.microsoft.com/office/drawing/2014/main" val="788394042"/>
                    </a:ext>
                  </a:extLst>
                </a:gridCol>
              </a:tblGrid>
              <a:tr h="370840">
                <a:tc>
                  <a:txBody>
                    <a:bodyPr/>
                    <a:lstStyle/>
                    <a:p>
                      <a:r>
                        <a:rPr lang="en-IN" sz="1600" dirty="0"/>
                        <a:t>Business Goal</a:t>
                      </a:r>
                      <a:endParaRPr lang="en-US" sz="1600" dirty="0"/>
                    </a:p>
                  </a:txBody>
                  <a:tcPr/>
                </a:tc>
                <a:extLst>
                  <a:ext uri="{0D108BD9-81ED-4DB2-BD59-A6C34878D82A}">
                    <a16:rowId xmlns:a16="http://schemas.microsoft.com/office/drawing/2014/main" val="266730423"/>
                  </a:ext>
                </a:extLst>
              </a:tr>
            </a:tbl>
          </a:graphicData>
        </a:graphic>
      </p:graphicFrame>
      <p:graphicFrame>
        <p:nvGraphicFramePr>
          <p:cNvPr id="10" name="Table 9">
            <a:extLst>
              <a:ext uri="{FF2B5EF4-FFF2-40B4-BE49-F238E27FC236}">
                <a16:creationId xmlns:a16="http://schemas.microsoft.com/office/drawing/2014/main" id="{9294D5FF-DEEE-5F8D-1D92-70DF9C6E2550}"/>
              </a:ext>
            </a:extLst>
          </p:cNvPr>
          <p:cNvGraphicFramePr>
            <a:graphicFrameLocks noGrp="1"/>
          </p:cNvGraphicFramePr>
          <p:nvPr>
            <p:extLst>
              <p:ext uri="{D42A27DB-BD31-4B8C-83A1-F6EECF244321}">
                <p14:modId xmlns:p14="http://schemas.microsoft.com/office/powerpoint/2010/main" val="3393278581"/>
              </p:ext>
            </p:extLst>
          </p:nvPr>
        </p:nvGraphicFramePr>
        <p:xfrm>
          <a:off x="6828554" y="2219137"/>
          <a:ext cx="1791929" cy="1231851"/>
        </p:xfrm>
        <a:graphic>
          <a:graphicData uri="http://schemas.openxmlformats.org/drawingml/2006/table">
            <a:tbl>
              <a:tblPr firstRow="1" bandRow="1">
                <a:tableStyleId>{5C22544A-7EE6-4342-B048-85BDC9FD1C3A}</a:tableStyleId>
              </a:tblPr>
              <a:tblGrid>
                <a:gridCol w="1791929">
                  <a:extLst>
                    <a:ext uri="{9D8B030D-6E8A-4147-A177-3AD203B41FA5}">
                      <a16:colId xmlns:a16="http://schemas.microsoft.com/office/drawing/2014/main" val="2883040250"/>
                    </a:ext>
                  </a:extLst>
                </a:gridCol>
              </a:tblGrid>
              <a:tr h="551329">
                <a:tc>
                  <a:txBody>
                    <a:bodyPr/>
                    <a:lstStyle/>
                    <a:p>
                      <a:pPr algn="l">
                        <a:lnSpc>
                          <a:spcPct val="107000"/>
                        </a:lnSpc>
                        <a:spcAft>
                          <a:spcPts val="800"/>
                        </a:spcAft>
                      </a:pPr>
                      <a:r>
                        <a:rPr lang="en-IN" sz="1600" kern="100" dirty="0">
                          <a:effectLst/>
                          <a:latin typeface="Century Gothic" panose="020B0502020202020204" pitchFamily="34" charset="0"/>
                          <a:ea typeface="Calibri" panose="020F0502020204030204" pitchFamily="34" charset="0"/>
                          <a:cs typeface="Times New Roman" panose="02020603050405020304" pitchFamily="18" charset="0"/>
                        </a:rPr>
                        <a:t>Main Goal</a:t>
                      </a:r>
                      <a:endParaRPr lang="en-US" sz="16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3657842"/>
                  </a:ext>
                </a:extLst>
              </a:tr>
              <a:tr h="680522">
                <a:tc>
                  <a:txBody>
                    <a:bodyPr/>
                    <a:lstStyle/>
                    <a:p>
                      <a:pPr algn="l">
                        <a:lnSpc>
                          <a:spcPct val="107000"/>
                        </a:lnSpc>
                        <a:spcAft>
                          <a:spcPts val="800"/>
                        </a:spcAft>
                      </a:pPr>
                      <a:r>
                        <a:rPr lang="en-IN" sz="1200" kern="100" dirty="0">
                          <a:effectLst/>
                          <a:latin typeface="Century Gothic" panose="020B0502020202020204" pitchFamily="34" charset="0"/>
                          <a:ea typeface="Calibri" panose="020F0502020204030204" pitchFamily="34" charset="0"/>
                          <a:cs typeface="Times New Roman" panose="02020603050405020304" pitchFamily="18" charset="0"/>
                        </a:rPr>
                        <a:t>To suggest a train ticket to the customer</a:t>
                      </a:r>
                      <a:endParaRPr lang="en-US" sz="1200" kern="100" dirty="0">
                        <a:effectLst/>
                        <a:latin typeface="Century Gothic" panose="020B0502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1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100" kern="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5477059"/>
                  </a:ext>
                </a:extLst>
              </a:tr>
            </a:tbl>
          </a:graphicData>
        </a:graphic>
      </p:graphicFrame>
      <p:graphicFrame>
        <p:nvGraphicFramePr>
          <p:cNvPr id="11" name="Table 10">
            <a:extLst>
              <a:ext uri="{FF2B5EF4-FFF2-40B4-BE49-F238E27FC236}">
                <a16:creationId xmlns:a16="http://schemas.microsoft.com/office/drawing/2014/main" id="{A38686BE-5354-00CB-A65C-B3DF3830C24F}"/>
              </a:ext>
            </a:extLst>
          </p:cNvPr>
          <p:cNvGraphicFramePr>
            <a:graphicFrameLocks noGrp="1"/>
          </p:cNvGraphicFramePr>
          <p:nvPr>
            <p:extLst>
              <p:ext uri="{D42A27DB-BD31-4B8C-83A1-F6EECF244321}">
                <p14:modId xmlns:p14="http://schemas.microsoft.com/office/powerpoint/2010/main" val="3657321181"/>
              </p:ext>
            </p:extLst>
          </p:nvPr>
        </p:nvGraphicFramePr>
        <p:xfrm>
          <a:off x="9444667" y="1881071"/>
          <a:ext cx="1791929" cy="1908874"/>
        </p:xfrm>
        <a:graphic>
          <a:graphicData uri="http://schemas.openxmlformats.org/drawingml/2006/table">
            <a:tbl>
              <a:tblPr firstRow="1" firstCol="1" bandRow="1">
                <a:tableStyleId>{5C22544A-7EE6-4342-B048-85BDC9FD1C3A}</a:tableStyleId>
              </a:tblPr>
              <a:tblGrid>
                <a:gridCol w="1791929">
                  <a:extLst>
                    <a:ext uri="{9D8B030D-6E8A-4147-A177-3AD203B41FA5}">
                      <a16:colId xmlns:a16="http://schemas.microsoft.com/office/drawing/2014/main" val="1238543478"/>
                    </a:ext>
                  </a:extLst>
                </a:gridCol>
              </a:tblGrid>
              <a:tr h="495942">
                <a:tc>
                  <a:txBody>
                    <a:bodyPr/>
                    <a:lstStyle/>
                    <a:p>
                      <a:pPr algn="l">
                        <a:lnSpc>
                          <a:spcPct val="107000"/>
                        </a:lnSpc>
                        <a:spcAft>
                          <a:spcPts val="800"/>
                        </a:spcAft>
                      </a:pPr>
                      <a:r>
                        <a:rPr lang="en-IN" sz="1600" kern="100" dirty="0">
                          <a:effectLst/>
                        </a:rPr>
                        <a:t>Sub Goal</a:t>
                      </a:r>
                      <a:endParaRPr lang="en-US" sz="1600" kern="100" dirty="0">
                        <a:effectLst/>
                      </a:endParaRPr>
                    </a:p>
                    <a:p>
                      <a:pPr algn="l">
                        <a:lnSpc>
                          <a:spcPct val="107000"/>
                        </a:lnSpc>
                        <a:spcAft>
                          <a:spcPts val="800"/>
                        </a:spcAft>
                      </a:pP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2577634"/>
                  </a:ext>
                </a:extLst>
              </a:tr>
              <a:tr h="1230377">
                <a:tc>
                  <a:txBody>
                    <a:bodyPr/>
                    <a:lstStyle/>
                    <a:p>
                      <a:pPr algn="l">
                        <a:lnSpc>
                          <a:spcPct val="107000"/>
                        </a:lnSpc>
                        <a:spcAft>
                          <a:spcPts val="800"/>
                        </a:spcAft>
                      </a:pPr>
                      <a:r>
                        <a:rPr lang="en-IN" sz="1200" b="1" kern="1200" dirty="0">
                          <a:solidFill>
                            <a:schemeClr val="lt1"/>
                          </a:solidFill>
                          <a:effectLst/>
                          <a:latin typeface="+mn-lt"/>
                          <a:ea typeface="+mn-ea"/>
                          <a:cs typeface="+mn-cs"/>
                        </a:rPr>
                        <a:t>take in the specifications of the customer and process them to find the solution that meets all or maximum of the specifications</a:t>
                      </a:r>
                      <a:r>
                        <a:rPr lang="en-IN"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9227777"/>
                  </a:ext>
                </a:extLst>
              </a:tr>
            </a:tbl>
          </a:graphicData>
        </a:graphic>
      </p:graphicFrame>
      <p:pic>
        <p:nvPicPr>
          <p:cNvPr id="12" name="Picture 11" descr="CRISP-DM Methodology For Your First Data Science Project | by Cornellius  Yudha Wijaya | Towards Data Science">
            <a:extLst>
              <a:ext uri="{FF2B5EF4-FFF2-40B4-BE49-F238E27FC236}">
                <a16:creationId xmlns:a16="http://schemas.microsoft.com/office/drawing/2014/main" id="{E9E98809-037B-9DF6-31E5-0EBA2C0113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4744" y="4700724"/>
            <a:ext cx="1800225" cy="1889125"/>
          </a:xfrm>
          <a:prstGeom prst="rect">
            <a:avLst/>
          </a:prstGeom>
          <a:noFill/>
          <a:ln>
            <a:noFill/>
          </a:ln>
        </p:spPr>
      </p:pic>
      <p:graphicFrame>
        <p:nvGraphicFramePr>
          <p:cNvPr id="14" name="Table 13">
            <a:extLst>
              <a:ext uri="{FF2B5EF4-FFF2-40B4-BE49-F238E27FC236}">
                <a16:creationId xmlns:a16="http://schemas.microsoft.com/office/drawing/2014/main" id="{F25447CB-4C5F-375B-7CD7-0880CA9B9AEE}"/>
              </a:ext>
            </a:extLst>
          </p:cNvPr>
          <p:cNvGraphicFramePr>
            <a:graphicFrameLocks noGrp="1"/>
          </p:cNvGraphicFramePr>
          <p:nvPr>
            <p:extLst>
              <p:ext uri="{D42A27DB-BD31-4B8C-83A1-F6EECF244321}">
                <p14:modId xmlns:p14="http://schemas.microsoft.com/office/powerpoint/2010/main" val="2079896342"/>
              </p:ext>
            </p:extLst>
          </p:nvPr>
        </p:nvGraphicFramePr>
        <p:xfrm>
          <a:off x="3373007" y="5208212"/>
          <a:ext cx="1800225" cy="37084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4237045518"/>
                    </a:ext>
                  </a:extLst>
                </a:gridCol>
              </a:tblGrid>
              <a:tr h="370840">
                <a:tc>
                  <a:txBody>
                    <a:bodyPr/>
                    <a:lstStyle/>
                    <a:p>
                      <a:r>
                        <a:rPr lang="en-IN" dirty="0"/>
                        <a:t>Product</a:t>
                      </a:r>
                      <a:endParaRPr lang="en-US" dirty="0"/>
                    </a:p>
                  </a:txBody>
                  <a:tcPr/>
                </a:tc>
                <a:extLst>
                  <a:ext uri="{0D108BD9-81ED-4DB2-BD59-A6C34878D82A}">
                    <a16:rowId xmlns:a16="http://schemas.microsoft.com/office/drawing/2014/main" val="3350652852"/>
                  </a:ext>
                </a:extLst>
              </a:tr>
            </a:tbl>
          </a:graphicData>
        </a:graphic>
      </p:graphicFrame>
      <p:sp>
        <p:nvSpPr>
          <p:cNvPr id="15" name="Arrow: Right 14">
            <a:extLst>
              <a:ext uri="{FF2B5EF4-FFF2-40B4-BE49-F238E27FC236}">
                <a16:creationId xmlns:a16="http://schemas.microsoft.com/office/drawing/2014/main" id="{0FAA3079-3B68-BEDA-260D-0DBF7A4EE3BB}"/>
              </a:ext>
            </a:extLst>
          </p:cNvPr>
          <p:cNvSpPr/>
          <p:nvPr/>
        </p:nvSpPr>
        <p:spPr>
          <a:xfrm>
            <a:off x="3228972" y="2376985"/>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3E518C5B-B8AC-C054-A2BB-52CBE4DFA0C4}"/>
              </a:ext>
            </a:extLst>
          </p:cNvPr>
          <p:cNvSpPr/>
          <p:nvPr/>
        </p:nvSpPr>
        <p:spPr>
          <a:xfrm>
            <a:off x="5847493" y="2469695"/>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7342D41-035B-9768-1263-CCC51B50C92E}"/>
              </a:ext>
            </a:extLst>
          </p:cNvPr>
          <p:cNvSpPr/>
          <p:nvPr/>
        </p:nvSpPr>
        <p:spPr>
          <a:xfrm>
            <a:off x="8776849" y="2562405"/>
            <a:ext cx="497013" cy="1854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2F4F19E2-C8FF-19F4-AEDE-361E1D15FC1B}"/>
              </a:ext>
            </a:extLst>
          </p:cNvPr>
          <p:cNvSpPr/>
          <p:nvPr/>
        </p:nvSpPr>
        <p:spPr>
          <a:xfrm>
            <a:off x="10049083" y="3981582"/>
            <a:ext cx="291548" cy="5002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8B0A36D-7879-3E0D-5C11-997929F72799}"/>
              </a:ext>
            </a:extLst>
          </p:cNvPr>
          <p:cNvSpPr/>
          <p:nvPr/>
        </p:nvSpPr>
        <p:spPr>
          <a:xfrm rot="10800000">
            <a:off x="5847493" y="5141840"/>
            <a:ext cx="2772990" cy="503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F8AE752C-8CB8-CE29-B2B1-BE64359AE330}"/>
              </a:ext>
            </a:extLst>
          </p:cNvPr>
          <p:cNvSpPr/>
          <p:nvPr/>
        </p:nvSpPr>
        <p:spPr>
          <a:xfrm rot="14300125" flipV="1">
            <a:off x="1638687" y="4009396"/>
            <a:ext cx="1640801" cy="496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51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D27E-9BBA-594F-1A87-5B3A1204BA9B}"/>
              </a:ext>
            </a:extLst>
          </p:cNvPr>
          <p:cNvSpPr>
            <a:spLocks noGrp="1"/>
          </p:cNvSpPr>
          <p:nvPr>
            <p:ph type="ctrTitle"/>
          </p:nvPr>
        </p:nvSpPr>
        <p:spPr>
          <a:xfrm>
            <a:off x="684211" y="238540"/>
            <a:ext cx="10222327" cy="927652"/>
          </a:xfrm>
        </p:spPr>
        <p:txBody>
          <a:bodyPr>
            <a:normAutofit fontScale="90000"/>
          </a:bodyPr>
          <a:lstStyle/>
          <a:p>
            <a:r>
              <a:rPr lang="en-IN" sz="3600" dirty="0"/>
              <a:t>GRAPHICAL VIEW OF THE Proposed MODEL</a:t>
            </a:r>
            <a:endParaRPr lang="en-US" sz="3600" dirty="0"/>
          </a:p>
        </p:txBody>
      </p:sp>
      <p:pic>
        <p:nvPicPr>
          <p:cNvPr id="7" name="Picture 6">
            <a:extLst>
              <a:ext uri="{FF2B5EF4-FFF2-40B4-BE49-F238E27FC236}">
                <a16:creationId xmlns:a16="http://schemas.microsoft.com/office/drawing/2014/main" id="{B6CCAC83-6E33-2A66-6A80-1020AADA2283}"/>
              </a:ext>
            </a:extLst>
          </p:cNvPr>
          <p:cNvPicPr>
            <a:picLocks noChangeAspect="1"/>
          </p:cNvPicPr>
          <p:nvPr/>
        </p:nvPicPr>
        <p:blipFill rotWithShape="1">
          <a:blip r:embed="rId2"/>
          <a:srcRect l="25543" t="35742" r="67174" b="45118"/>
          <a:stretch/>
        </p:blipFill>
        <p:spPr>
          <a:xfrm>
            <a:off x="1114000" y="1739518"/>
            <a:ext cx="1082963" cy="1600200"/>
          </a:xfrm>
          <a:prstGeom prst="rect">
            <a:avLst/>
          </a:prstGeom>
        </p:spPr>
      </p:pic>
      <p:pic>
        <p:nvPicPr>
          <p:cNvPr id="10" name="Picture 9">
            <a:extLst>
              <a:ext uri="{FF2B5EF4-FFF2-40B4-BE49-F238E27FC236}">
                <a16:creationId xmlns:a16="http://schemas.microsoft.com/office/drawing/2014/main" id="{16633452-790A-9896-13F4-D865937A9159}"/>
              </a:ext>
            </a:extLst>
          </p:cNvPr>
          <p:cNvPicPr>
            <a:picLocks noChangeAspect="1"/>
          </p:cNvPicPr>
          <p:nvPr/>
        </p:nvPicPr>
        <p:blipFill rotWithShape="1">
          <a:blip r:embed="rId3"/>
          <a:srcRect l="29130" t="36322" r="60761" b="54205"/>
          <a:stretch/>
        </p:blipFill>
        <p:spPr>
          <a:xfrm>
            <a:off x="2419726" y="2206656"/>
            <a:ext cx="1232452" cy="649357"/>
          </a:xfrm>
          <a:prstGeom prst="rect">
            <a:avLst/>
          </a:prstGeom>
        </p:spPr>
      </p:pic>
      <p:pic>
        <p:nvPicPr>
          <p:cNvPr id="14" name="Picture 13">
            <a:extLst>
              <a:ext uri="{FF2B5EF4-FFF2-40B4-BE49-F238E27FC236}">
                <a16:creationId xmlns:a16="http://schemas.microsoft.com/office/drawing/2014/main" id="{6085F952-4242-E9BF-F64B-E4E22F5FB0F0}"/>
              </a:ext>
            </a:extLst>
          </p:cNvPr>
          <p:cNvPicPr>
            <a:picLocks noChangeAspect="1"/>
          </p:cNvPicPr>
          <p:nvPr/>
        </p:nvPicPr>
        <p:blipFill rotWithShape="1">
          <a:blip r:embed="rId4"/>
          <a:srcRect l="45442" t="34945" r="47276" b="53262"/>
          <a:stretch/>
        </p:blipFill>
        <p:spPr>
          <a:xfrm>
            <a:off x="5336164" y="2122492"/>
            <a:ext cx="887896" cy="808384"/>
          </a:xfrm>
          <a:prstGeom prst="rect">
            <a:avLst/>
          </a:prstGeom>
        </p:spPr>
      </p:pic>
      <p:pic>
        <p:nvPicPr>
          <p:cNvPr id="18" name="Picture 17">
            <a:extLst>
              <a:ext uri="{FF2B5EF4-FFF2-40B4-BE49-F238E27FC236}">
                <a16:creationId xmlns:a16="http://schemas.microsoft.com/office/drawing/2014/main" id="{1A8E3D79-B80A-5148-AD2A-60E64BBB5EEA}"/>
              </a:ext>
            </a:extLst>
          </p:cNvPr>
          <p:cNvPicPr>
            <a:picLocks noChangeAspect="1"/>
          </p:cNvPicPr>
          <p:nvPr/>
        </p:nvPicPr>
        <p:blipFill rotWithShape="1">
          <a:blip r:embed="rId5"/>
          <a:srcRect l="61159" t="38449" r="29562" b="50000"/>
          <a:stretch/>
        </p:blipFill>
        <p:spPr>
          <a:xfrm>
            <a:off x="8623216" y="2113233"/>
            <a:ext cx="1131337" cy="791817"/>
          </a:xfrm>
          <a:prstGeom prst="rect">
            <a:avLst/>
          </a:prstGeom>
        </p:spPr>
      </p:pic>
      <p:pic>
        <p:nvPicPr>
          <p:cNvPr id="22" name="Picture 21">
            <a:extLst>
              <a:ext uri="{FF2B5EF4-FFF2-40B4-BE49-F238E27FC236}">
                <a16:creationId xmlns:a16="http://schemas.microsoft.com/office/drawing/2014/main" id="{AA5EDD0A-3553-177D-77CC-B6766E99F3CA}"/>
              </a:ext>
            </a:extLst>
          </p:cNvPr>
          <p:cNvPicPr>
            <a:picLocks noChangeAspect="1"/>
          </p:cNvPicPr>
          <p:nvPr/>
        </p:nvPicPr>
        <p:blipFill rotWithShape="1">
          <a:blip r:embed="rId6"/>
          <a:srcRect l="39565" t="55660" r="45366" b="36800"/>
          <a:stretch/>
        </p:blipFill>
        <p:spPr>
          <a:xfrm>
            <a:off x="7427976" y="4768687"/>
            <a:ext cx="1837155" cy="516834"/>
          </a:xfrm>
          <a:prstGeom prst="rect">
            <a:avLst/>
          </a:prstGeom>
        </p:spPr>
      </p:pic>
      <p:pic>
        <p:nvPicPr>
          <p:cNvPr id="24" name="Picture 23">
            <a:extLst>
              <a:ext uri="{FF2B5EF4-FFF2-40B4-BE49-F238E27FC236}">
                <a16:creationId xmlns:a16="http://schemas.microsoft.com/office/drawing/2014/main" id="{5E53CFBA-EAC3-8FE7-CBDE-618754F93D19}"/>
              </a:ext>
            </a:extLst>
          </p:cNvPr>
          <p:cNvPicPr>
            <a:picLocks noChangeAspect="1"/>
          </p:cNvPicPr>
          <p:nvPr/>
        </p:nvPicPr>
        <p:blipFill rotWithShape="1">
          <a:blip r:embed="rId7"/>
          <a:srcRect l="26018" t="46568" r="43153" b="11672"/>
          <a:stretch/>
        </p:blipFill>
        <p:spPr>
          <a:xfrm>
            <a:off x="5393671" y="4426030"/>
            <a:ext cx="1578540" cy="1202147"/>
          </a:xfrm>
          <a:prstGeom prst="rect">
            <a:avLst/>
          </a:prstGeom>
        </p:spPr>
      </p:pic>
      <p:pic>
        <p:nvPicPr>
          <p:cNvPr id="26" name="Picture 25">
            <a:extLst>
              <a:ext uri="{FF2B5EF4-FFF2-40B4-BE49-F238E27FC236}">
                <a16:creationId xmlns:a16="http://schemas.microsoft.com/office/drawing/2014/main" id="{AA64B026-51F8-4C92-8310-5D78415791E7}"/>
              </a:ext>
            </a:extLst>
          </p:cNvPr>
          <p:cNvPicPr>
            <a:picLocks noChangeAspect="1"/>
          </p:cNvPicPr>
          <p:nvPr/>
        </p:nvPicPr>
        <p:blipFill rotWithShape="1">
          <a:blip r:embed="rId8"/>
          <a:srcRect l="29170" t="51239" r="45592" b="36568"/>
          <a:stretch/>
        </p:blipFill>
        <p:spPr>
          <a:xfrm>
            <a:off x="4247319" y="5726060"/>
            <a:ext cx="2811913" cy="763883"/>
          </a:xfrm>
          <a:prstGeom prst="rect">
            <a:avLst/>
          </a:prstGeom>
        </p:spPr>
      </p:pic>
      <p:sp>
        <p:nvSpPr>
          <p:cNvPr id="27" name="Arrow: Up 26">
            <a:extLst>
              <a:ext uri="{FF2B5EF4-FFF2-40B4-BE49-F238E27FC236}">
                <a16:creationId xmlns:a16="http://schemas.microsoft.com/office/drawing/2014/main" id="{8E696D6A-63D6-1E23-6C45-44D3AE4B3B62}"/>
              </a:ext>
            </a:extLst>
          </p:cNvPr>
          <p:cNvSpPr/>
          <p:nvPr/>
        </p:nvSpPr>
        <p:spPr>
          <a:xfrm rot="16200000">
            <a:off x="8234801" y="3985604"/>
            <a:ext cx="189142" cy="113133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B227E264-80F9-DC48-89AA-8BED522FE9BB}"/>
              </a:ext>
            </a:extLst>
          </p:cNvPr>
          <p:cNvPicPr>
            <a:picLocks noChangeAspect="1"/>
          </p:cNvPicPr>
          <p:nvPr/>
        </p:nvPicPr>
        <p:blipFill rotWithShape="1">
          <a:blip r:embed="rId9"/>
          <a:srcRect l="25249" t="80531" r="59682" b="13674"/>
          <a:stretch/>
        </p:blipFill>
        <p:spPr>
          <a:xfrm>
            <a:off x="9754553" y="3711092"/>
            <a:ext cx="1837156" cy="397227"/>
          </a:xfrm>
          <a:prstGeom prst="rect">
            <a:avLst/>
          </a:prstGeom>
        </p:spPr>
      </p:pic>
      <p:sp>
        <p:nvSpPr>
          <p:cNvPr id="30" name="Arrow: Down 29">
            <a:extLst>
              <a:ext uri="{FF2B5EF4-FFF2-40B4-BE49-F238E27FC236}">
                <a16:creationId xmlns:a16="http://schemas.microsoft.com/office/drawing/2014/main" id="{B881E37C-1AC7-28F0-1EBD-0FB8F57C6ABB}"/>
              </a:ext>
            </a:extLst>
          </p:cNvPr>
          <p:cNvSpPr/>
          <p:nvPr/>
        </p:nvSpPr>
        <p:spPr>
          <a:xfrm>
            <a:off x="10673131" y="2930876"/>
            <a:ext cx="259816" cy="7721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 30">
            <a:extLst>
              <a:ext uri="{FF2B5EF4-FFF2-40B4-BE49-F238E27FC236}">
                <a16:creationId xmlns:a16="http://schemas.microsoft.com/office/drawing/2014/main" id="{4253FA7C-14F7-8849-9289-3B3928FE05BA}"/>
              </a:ext>
            </a:extLst>
          </p:cNvPr>
          <p:cNvSpPr/>
          <p:nvPr/>
        </p:nvSpPr>
        <p:spPr>
          <a:xfrm>
            <a:off x="3511792" y="5461520"/>
            <a:ext cx="1181455" cy="25474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C6317A69-3507-5F8F-0AF0-76C84490DFB0}"/>
              </a:ext>
            </a:extLst>
          </p:cNvPr>
          <p:cNvPicPr>
            <a:picLocks noChangeAspect="1"/>
          </p:cNvPicPr>
          <p:nvPr/>
        </p:nvPicPr>
        <p:blipFill rotWithShape="1">
          <a:blip r:embed="rId10"/>
          <a:srcRect l="24910" t="76979" r="66427" b="16489"/>
          <a:stretch/>
        </p:blipFill>
        <p:spPr>
          <a:xfrm>
            <a:off x="3336599" y="4812163"/>
            <a:ext cx="1531842" cy="649357"/>
          </a:xfrm>
          <a:prstGeom prst="rect">
            <a:avLst/>
          </a:prstGeom>
        </p:spPr>
      </p:pic>
      <p:pic>
        <p:nvPicPr>
          <p:cNvPr id="1026" name="Picture 2" descr="Setting Up AWS S3 for Open edX - Blog">
            <a:extLst>
              <a:ext uri="{FF2B5EF4-FFF2-40B4-BE49-F238E27FC236}">
                <a16:creationId xmlns:a16="http://schemas.microsoft.com/office/drawing/2014/main" id="{53F5C52A-46FD-8F96-BE87-7C48A86E81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3040" y="2036353"/>
            <a:ext cx="1289219" cy="958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4 | AWS Glue - Simple, flexible, and cost-effective ETL | Cloud  Consulting | Cloud-Native Apps | ML &amp; AI">
            <a:extLst>
              <a:ext uri="{FF2B5EF4-FFF2-40B4-BE49-F238E27FC236}">
                <a16:creationId xmlns:a16="http://schemas.microsoft.com/office/drawing/2014/main" id="{B1D9DC97-5444-E20D-87EE-9CB59262F6E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4381" y="1783093"/>
            <a:ext cx="1902172" cy="12364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 SageMaker | AWS News Blog">
            <a:extLst>
              <a:ext uri="{FF2B5EF4-FFF2-40B4-BE49-F238E27FC236}">
                <a16:creationId xmlns:a16="http://schemas.microsoft.com/office/drawing/2014/main" id="{BC9445F9-CFEB-A4F8-F4F1-79745E2F74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49797" y="1855852"/>
            <a:ext cx="1603136" cy="10750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SageMaker | AWS News Blog">
            <a:extLst>
              <a:ext uri="{FF2B5EF4-FFF2-40B4-BE49-F238E27FC236}">
                <a16:creationId xmlns:a16="http://schemas.microsoft.com/office/drawing/2014/main" id="{269E7C6C-7B3F-CD0E-B70B-740B61EDA1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9116" y="4425537"/>
            <a:ext cx="2268030" cy="11907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A9EEAFA-98D8-5F11-CFB2-8E5003DE1345}"/>
              </a:ext>
            </a:extLst>
          </p:cNvPr>
          <p:cNvPicPr>
            <a:picLocks noChangeAspect="1"/>
          </p:cNvPicPr>
          <p:nvPr/>
        </p:nvPicPr>
        <p:blipFill>
          <a:blip r:embed="rId14"/>
          <a:stretch>
            <a:fillRect/>
          </a:stretch>
        </p:blipFill>
        <p:spPr>
          <a:xfrm>
            <a:off x="846820" y="4431775"/>
            <a:ext cx="2191529" cy="1150553"/>
          </a:xfrm>
          <a:prstGeom prst="rect">
            <a:avLst/>
          </a:prstGeom>
        </p:spPr>
      </p:pic>
    </p:spTree>
    <p:extLst>
      <p:ext uri="{BB962C8B-B14F-4D97-AF65-F5344CB8AC3E}">
        <p14:creationId xmlns:p14="http://schemas.microsoft.com/office/powerpoint/2010/main" val="881979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F3A7-C95A-CA11-1BA5-C73DC5DC375A}"/>
              </a:ext>
            </a:extLst>
          </p:cNvPr>
          <p:cNvSpPr>
            <a:spLocks noGrp="1"/>
          </p:cNvSpPr>
          <p:nvPr>
            <p:ph type="ctrTitle"/>
          </p:nvPr>
        </p:nvSpPr>
        <p:spPr>
          <a:xfrm>
            <a:off x="913796" y="4572001"/>
            <a:ext cx="3145284" cy="1737360"/>
          </a:xfrm>
        </p:spPr>
        <p:txBody>
          <a:bodyPr vert="horz" lIns="91440" tIns="45720" rIns="91440" bIns="45720" rtlCol="0" anchor="ctr">
            <a:normAutofit/>
          </a:bodyPr>
          <a:lstStyle/>
          <a:p>
            <a:pPr algn="r"/>
            <a:r>
              <a:rPr lang="en-US" sz="2400" dirty="0">
                <a:latin typeface="+mn-lt"/>
              </a:rPr>
              <a:t>Dataset from Kaggle</a:t>
            </a:r>
            <a:br>
              <a:rPr lang="en-US" sz="2400" dirty="0">
                <a:latin typeface="+mn-lt"/>
              </a:rPr>
            </a:br>
            <a:endParaRPr lang="en-US" sz="2400" dirty="0">
              <a:latin typeface="+mn-lt"/>
            </a:endParaRPr>
          </a:p>
        </p:txBody>
      </p:sp>
      <p:pic>
        <p:nvPicPr>
          <p:cNvPr id="8" name="Picture 7">
            <a:extLst>
              <a:ext uri="{FF2B5EF4-FFF2-40B4-BE49-F238E27FC236}">
                <a16:creationId xmlns:a16="http://schemas.microsoft.com/office/drawing/2014/main" id="{94E3D080-9C9B-5676-0FBE-FDDF58ADFB0E}"/>
              </a:ext>
            </a:extLst>
          </p:cNvPr>
          <p:cNvPicPr>
            <a:picLocks noChangeAspect="1"/>
          </p:cNvPicPr>
          <p:nvPr/>
        </p:nvPicPr>
        <p:blipFill>
          <a:blip r:embed="rId3"/>
          <a:stretch>
            <a:fillRect/>
          </a:stretch>
        </p:blipFill>
        <p:spPr>
          <a:xfrm>
            <a:off x="1458152" y="643466"/>
            <a:ext cx="9265044" cy="3590204"/>
          </a:xfrm>
          <a:prstGeom prst="rect">
            <a:avLst/>
          </a:prstGeom>
          <a:scene3d>
            <a:camera prst="orthographicFront"/>
            <a:lightRig rig="twoPt" dir="t">
              <a:rot lat="0" lon="0" rev="7200000"/>
            </a:lightRig>
          </a:scene3d>
          <a:sp3d>
            <a:bevelT w="25400" h="19050"/>
          </a:sp3d>
        </p:spPr>
      </p:pic>
      <p:sp>
        <p:nvSpPr>
          <p:cNvPr id="3" name="Subtitle 2">
            <a:extLst>
              <a:ext uri="{FF2B5EF4-FFF2-40B4-BE49-F238E27FC236}">
                <a16:creationId xmlns:a16="http://schemas.microsoft.com/office/drawing/2014/main" id="{4FA32E93-0EDA-2116-68EE-2E1F41679156}"/>
              </a:ext>
            </a:extLst>
          </p:cNvPr>
          <p:cNvSpPr>
            <a:spLocks noGrp="1"/>
          </p:cNvSpPr>
          <p:nvPr>
            <p:ph type="subTitle" idx="1"/>
          </p:nvPr>
        </p:nvSpPr>
        <p:spPr>
          <a:xfrm>
            <a:off x="4391460" y="4838699"/>
            <a:ext cx="6886744" cy="1737359"/>
          </a:xfrm>
        </p:spPr>
        <p:txBody>
          <a:bodyPr vert="horz" lIns="91440" tIns="45720" rIns="91440" bIns="45720" rtlCol="0" anchor="ctr">
            <a:normAutofit fontScale="92500" lnSpcReduction="20000"/>
          </a:bodyPr>
          <a:lstStyle/>
          <a:p>
            <a:pPr indent="-228600" algn="l">
              <a:lnSpc>
                <a:spcPct val="110000"/>
              </a:lnSpc>
              <a:buFont typeface="Arial" panose="020B0604020202020204" pitchFamily="34" charset="0"/>
              <a:buChar char="•"/>
            </a:pPr>
            <a:r>
              <a:rPr lang="en-US" sz="1300" dirty="0">
                <a:hlinkClick r:id="rId4"/>
              </a:rPr>
              <a:t>https://www.kaggle.com/code/umairaslam/train-ticket-price-prediction-project/input</a:t>
            </a:r>
            <a:endParaRPr lang="en-US" sz="1300" dirty="0"/>
          </a:p>
          <a:p>
            <a:pPr indent="-228600" algn="l">
              <a:lnSpc>
                <a:spcPct val="110000"/>
              </a:lnSpc>
              <a:buFont typeface="Arial" panose="020B0604020202020204" pitchFamily="34" charset="0"/>
              <a:buChar char="•"/>
            </a:pPr>
            <a:r>
              <a:rPr lang="en-US" sz="1200" dirty="0"/>
              <a:t>Volume: 215909 samples of data</a:t>
            </a:r>
          </a:p>
          <a:p>
            <a:pPr indent="-228600" algn="l">
              <a:lnSpc>
                <a:spcPct val="110000"/>
              </a:lnSpc>
              <a:buFont typeface="Arial" panose="020B0604020202020204" pitchFamily="34" charset="0"/>
              <a:buChar char="•"/>
            </a:pPr>
            <a:r>
              <a:rPr lang="en-US" sz="1200" dirty="0"/>
              <a:t>Variety: Structured Data</a:t>
            </a:r>
          </a:p>
          <a:p>
            <a:pPr indent="-228600" algn="l">
              <a:lnSpc>
                <a:spcPct val="110000"/>
              </a:lnSpc>
              <a:buFont typeface="Arial" panose="020B0604020202020204" pitchFamily="34" charset="0"/>
              <a:buChar char="•"/>
            </a:pPr>
            <a:r>
              <a:rPr lang="en-US" sz="1200" dirty="0"/>
              <a:t>Velocity: Data generated during the pre covid period</a:t>
            </a:r>
          </a:p>
          <a:p>
            <a:pPr indent="-228600" algn="l">
              <a:lnSpc>
                <a:spcPct val="110000"/>
              </a:lnSpc>
              <a:buFont typeface="Arial" panose="020B0604020202020204" pitchFamily="34" charset="0"/>
              <a:buChar char="•"/>
            </a:pPr>
            <a:r>
              <a:rPr lang="en-US" sz="1200" dirty="0"/>
              <a:t>Veracity: Kaggle is said to be the trusted go to point of information</a:t>
            </a:r>
          </a:p>
          <a:p>
            <a:pPr indent="-228600" algn="l">
              <a:lnSpc>
                <a:spcPct val="110000"/>
              </a:lnSpc>
              <a:buFont typeface="Arial" panose="020B0604020202020204" pitchFamily="34" charset="0"/>
              <a:buChar char="•"/>
            </a:pPr>
            <a:r>
              <a:rPr lang="en-US" sz="1200" dirty="0"/>
              <a:t>Value: Data can be used to estimate domestic train ticket prices in Spain</a:t>
            </a:r>
          </a:p>
          <a:p>
            <a:pPr indent="-228600" algn="l">
              <a:lnSpc>
                <a:spcPct val="110000"/>
              </a:lnSpc>
              <a:buFont typeface="Arial" panose="020B0604020202020204" pitchFamily="34" charset="0"/>
              <a:buChar char="•"/>
            </a:pPr>
            <a:endParaRPr lang="en-US" sz="1000" dirty="0"/>
          </a:p>
          <a:p>
            <a:pPr indent="-228600" algn="l">
              <a:lnSpc>
                <a:spcPct val="110000"/>
              </a:lnSpc>
              <a:buFont typeface="Arial" panose="020B0604020202020204" pitchFamily="34" charset="0"/>
              <a:buChar char="•"/>
            </a:pPr>
            <a:endParaRPr lang="en-US" sz="1000" dirty="0"/>
          </a:p>
          <a:p>
            <a:pPr indent="-228600" algn="l">
              <a:lnSpc>
                <a:spcPct val="110000"/>
              </a:lnSpc>
              <a:buFont typeface="Arial" panose="020B0604020202020204" pitchFamily="34" charset="0"/>
              <a:buChar char="•"/>
            </a:pPr>
            <a:endParaRPr lang="en-US" sz="1000" dirty="0"/>
          </a:p>
        </p:txBody>
      </p:sp>
    </p:spTree>
    <p:extLst>
      <p:ext uri="{BB962C8B-B14F-4D97-AF65-F5344CB8AC3E}">
        <p14:creationId xmlns:p14="http://schemas.microsoft.com/office/powerpoint/2010/main" val="1527789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4B0D42-F46E-DCD7-1441-BFC208C8FB67}"/>
              </a:ext>
            </a:extLst>
          </p:cNvPr>
          <p:cNvPicPr>
            <a:picLocks noChangeAspect="1"/>
          </p:cNvPicPr>
          <p:nvPr/>
        </p:nvPicPr>
        <p:blipFill rotWithShape="1">
          <a:blip r:embed="rId3">
            <a:alphaModFix amt="35000"/>
            <a:grayscl/>
          </a:blip>
          <a:srcRect b="6250"/>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4E6AB49-321F-0C19-D775-79274EC62AC5}"/>
              </a:ext>
            </a:extLst>
          </p:cNvPr>
          <p:cNvSpPr>
            <a:spLocks noGrp="1"/>
          </p:cNvSpPr>
          <p:nvPr>
            <p:ph type="ctrTitle"/>
          </p:nvPr>
        </p:nvSpPr>
        <p:spPr>
          <a:xfrm>
            <a:off x="1595269" y="624315"/>
            <a:ext cx="9001462" cy="1072055"/>
          </a:xfrm>
        </p:spPr>
        <p:txBody>
          <a:bodyPr vert="horz" lIns="91440" tIns="45720" rIns="91440" bIns="45720" rtlCol="0">
            <a:normAutofit/>
          </a:bodyPr>
          <a:lstStyle/>
          <a:p>
            <a:r>
              <a:rPr lang="en-US" dirty="0"/>
              <a:t>Tools to be used</a:t>
            </a:r>
          </a:p>
        </p:txBody>
      </p:sp>
      <p:sp>
        <p:nvSpPr>
          <p:cNvPr id="3" name="Subtitle 2">
            <a:extLst>
              <a:ext uri="{FF2B5EF4-FFF2-40B4-BE49-F238E27FC236}">
                <a16:creationId xmlns:a16="http://schemas.microsoft.com/office/drawing/2014/main" id="{E936F71C-677A-5408-4DA1-987BA117FDBA}"/>
              </a:ext>
            </a:extLst>
          </p:cNvPr>
          <p:cNvSpPr>
            <a:spLocks noGrp="1"/>
          </p:cNvSpPr>
          <p:nvPr>
            <p:ph type="subTitle" idx="1"/>
          </p:nvPr>
        </p:nvSpPr>
        <p:spPr>
          <a:xfrm>
            <a:off x="1595269" y="1835106"/>
            <a:ext cx="9409062" cy="4398579"/>
          </a:xfrm>
        </p:spPr>
        <p:txBody>
          <a:bodyPr vert="horz" lIns="91440" tIns="45720" rIns="91440" bIns="45720" rtlCol="0">
            <a:noAutofit/>
          </a:bodyPr>
          <a:lstStyle/>
          <a:p>
            <a:pPr marL="342900" indent="-228600" algn="l">
              <a:lnSpc>
                <a:spcPct val="110000"/>
              </a:lnSpc>
              <a:buFont typeface="Arial" panose="020B0604020202020204" pitchFamily="34" charset="0"/>
              <a:buChar char="•"/>
            </a:pPr>
            <a:r>
              <a:rPr lang="en-US" sz="1800" dirty="0"/>
              <a:t>Data is collected from </a:t>
            </a:r>
            <a:r>
              <a:rPr lang="en-US" sz="1800" dirty="0" err="1"/>
              <a:t>Kaggle.and</a:t>
            </a:r>
            <a:r>
              <a:rPr lang="en-US" sz="1800" dirty="0"/>
              <a:t> stored in S3 for usage and access. </a:t>
            </a:r>
          </a:p>
          <a:p>
            <a:pPr marL="342900" indent="-228600" algn="l">
              <a:lnSpc>
                <a:spcPct val="110000"/>
              </a:lnSpc>
              <a:buFont typeface="Arial" panose="020B0604020202020204" pitchFamily="34" charset="0"/>
              <a:buChar char="•"/>
            </a:pPr>
            <a:r>
              <a:rPr lang="en-US" sz="1800" dirty="0"/>
              <a:t>Used tools like the AWS CLI and AWS Management Console to upload data to S3.(Data Ingestion).</a:t>
            </a:r>
          </a:p>
          <a:p>
            <a:pPr marL="342900" indent="-228600" algn="l">
              <a:lnSpc>
                <a:spcPct val="110000"/>
              </a:lnSpc>
              <a:buFont typeface="Arial" panose="020B0604020202020204" pitchFamily="34" charset="0"/>
              <a:buChar char="•"/>
            </a:pPr>
            <a:r>
              <a:rPr lang="en-US" sz="1800" dirty="0"/>
              <a:t>Amazon Glue is used for a fully managed ETL (Extract, Transform, Load) service for transforming and processing data. (Data Processing).</a:t>
            </a:r>
          </a:p>
          <a:p>
            <a:pPr marL="342900" indent="-228600" algn="l">
              <a:lnSpc>
                <a:spcPct val="110000"/>
              </a:lnSpc>
              <a:buFont typeface="Arial" panose="020B0604020202020204" pitchFamily="34" charset="0"/>
              <a:buChar char="•"/>
            </a:pPr>
            <a:r>
              <a:rPr lang="en-US" sz="1800" dirty="0"/>
              <a:t>Load data from S3 into </a:t>
            </a:r>
            <a:r>
              <a:rPr lang="en-US" sz="1800" dirty="0" err="1"/>
              <a:t>SageMaker</a:t>
            </a:r>
            <a:r>
              <a:rPr lang="en-US" sz="1800" dirty="0"/>
              <a:t>, train the model, evaluate with common metrics, and save to S3 for deployment.(Data Consumption).</a:t>
            </a:r>
          </a:p>
          <a:p>
            <a:pPr marL="342900" indent="-228600" algn="l">
              <a:lnSpc>
                <a:spcPct val="110000"/>
              </a:lnSpc>
              <a:buFont typeface="Arial" panose="020B0604020202020204" pitchFamily="34" charset="0"/>
              <a:buChar char="•"/>
            </a:pPr>
            <a:r>
              <a:rPr lang="en-US" sz="1800" dirty="0"/>
              <a:t>Used Seaborn in a </a:t>
            </a:r>
            <a:r>
              <a:rPr lang="en-US" sz="1800" dirty="0" err="1"/>
              <a:t>Jupyter</a:t>
            </a:r>
            <a:r>
              <a:rPr lang="en-US" sz="1800" dirty="0"/>
              <a:t> notebook to visualize data and model results</a:t>
            </a:r>
          </a:p>
          <a:p>
            <a:pPr marL="342900" indent="-228600" algn="l">
              <a:lnSpc>
                <a:spcPct val="110000"/>
              </a:lnSpc>
              <a:buFont typeface="Arial" panose="020B0604020202020204" pitchFamily="34" charset="0"/>
              <a:buChar char="•"/>
            </a:pPr>
            <a:r>
              <a:rPr lang="en-US" sz="1800" dirty="0"/>
              <a:t>Deploy the trained model to a </a:t>
            </a:r>
            <a:r>
              <a:rPr lang="en-US" sz="1800" dirty="0" err="1"/>
              <a:t>SageMaker</a:t>
            </a:r>
            <a:r>
              <a:rPr lang="en-US" sz="1800" dirty="0"/>
              <a:t> endpoint</a:t>
            </a:r>
            <a:r>
              <a:rPr lang="en-US" sz="1600" dirty="0"/>
              <a:t>.</a:t>
            </a:r>
          </a:p>
          <a:p>
            <a:pPr marL="342900" indent="-228600" algn="l">
              <a:lnSpc>
                <a:spcPct val="11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2430251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2543</TotalTime>
  <Words>666</Words>
  <Application>Microsoft Office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Bookman Old Style</vt:lpstr>
      <vt:lpstr>Calibri</vt:lpstr>
      <vt:lpstr>Century Gothic</vt:lpstr>
      <vt:lpstr>Rockwell</vt:lpstr>
      <vt:lpstr>Damask</vt:lpstr>
      <vt:lpstr>TRAIN TICKET PRICE PREDICTION</vt:lpstr>
      <vt:lpstr>TEAM 11</vt:lpstr>
      <vt:lpstr>INTRODUCTION</vt:lpstr>
      <vt:lpstr>Challenge</vt:lpstr>
      <vt:lpstr>Solution</vt:lpstr>
      <vt:lpstr>USER STORY</vt:lpstr>
      <vt:lpstr>GRAPHICAL VIEW OF THE Proposed MODEL</vt:lpstr>
      <vt:lpstr>Dataset from Kaggle </vt:lpstr>
      <vt:lpstr>Tools to be used</vt:lpstr>
      <vt:lpstr>Analysis</vt:lpstr>
      <vt:lpstr>ANALYSIS</vt:lpstr>
      <vt:lpstr>MODELS TO BE USED</vt:lpstr>
      <vt:lpstr>Challenges Faced</vt:lpstr>
      <vt:lpstr>GITHUB</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TICKET FARE PREDICTION</dc:title>
  <dc:creator>Savarapu Lakshmi Sai Kishore - [CB.EN.U4ECE17348]</dc:creator>
  <cp:lastModifiedBy>Madiraju Kavitha</cp:lastModifiedBy>
  <cp:revision>11</cp:revision>
  <dcterms:created xsi:type="dcterms:W3CDTF">2023-10-12T18:43:32Z</dcterms:created>
  <dcterms:modified xsi:type="dcterms:W3CDTF">2024-04-24T19:08:44Z</dcterms:modified>
</cp:coreProperties>
</file>